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0" r:id="rId3"/>
  </p:sldIdLst>
  <p:sldSz cx="12192000" cy="6858000"/>
  <p:notesSz cx="7099300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-210" y="-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6FD6DE7A-A7D5-4456-9B91-DEC6AE69C0FD}" type="datetimeFigureOut">
              <a:rPr lang="zh-CN" altLang="en-US" smtClean="0"/>
              <a:pPr/>
              <a:t>2015-9-24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31CAECD-A957-4E7D-B2F6-7340C623E61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186101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3481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819E-597C-4F9F-911C-B41D1FF35833}" type="datetimeFigureOut">
              <a:rPr lang="zh-CN" altLang="en-US" smtClean="0"/>
              <a:pPr/>
              <a:t>2015-9-24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B918F-A8E8-4A25-81B1-327A37F175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436805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819E-597C-4F9F-911C-B41D1FF35833}" type="datetimeFigureOut">
              <a:rPr lang="zh-CN" altLang="en-US" smtClean="0"/>
              <a:pPr/>
              <a:t>2015-9-24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B918F-A8E8-4A25-81B1-327A37F175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577976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819E-597C-4F9F-911C-B41D1FF35833}" type="datetimeFigureOut">
              <a:rPr lang="zh-CN" altLang="en-US" smtClean="0"/>
              <a:pPr/>
              <a:t>2015-9-24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B918F-A8E8-4A25-81B1-327A37F175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545413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819E-597C-4F9F-911C-B41D1FF35833}" type="datetimeFigureOut">
              <a:rPr lang="zh-CN" altLang="en-US" smtClean="0"/>
              <a:pPr/>
              <a:t>2015-9-24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B918F-A8E8-4A25-81B1-327A37F175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119891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819E-597C-4F9F-911C-B41D1FF35833}" type="datetimeFigureOut">
              <a:rPr lang="zh-CN" altLang="en-US" smtClean="0"/>
              <a:pPr/>
              <a:t>2015-9-24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B918F-A8E8-4A25-81B1-327A37F175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48774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819E-597C-4F9F-911C-B41D1FF35833}" type="datetimeFigureOut">
              <a:rPr lang="zh-CN" altLang="en-US" smtClean="0"/>
              <a:pPr/>
              <a:t>2015-9-24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B918F-A8E8-4A25-81B1-327A37F175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370577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819E-597C-4F9F-911C-B41D1FF35833}" type="datetimeFigureOut">
              <a:rPr lang="zh-CN" altLang="en-US" smtClean="0"/>
              <a:pPr/>
              <a:t>2015-9-24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B918F-A8E8-4A25-81B1-327A37F175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92535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819E-597C-4F9F-911C-B41D1FF35833}" type="datetimeFigureOut">
              <a:rPr lang="zh-CN" altLang="en-US" smtClean="0"/>
              <a:pPr/>
              <a:t>2015-9-24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B918F-A8E8-4A25-81B1-327A37F175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957529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819E-597C-4F9F-911C-B41D1FF35833}" type="datetimeFigureOut">
              <a:rPr lang="zh-CN" altLang="en-US" smtClean="0"/>
              <a:pPr/>
              <a:t>2015-9-24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B918F-A8E8-4A25-81B1-327A37F175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798031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819E-597C-4F9F-911C-B41D1FF35833}" type="datetimeFigureOut">
              <a:rPr lang="zh-CN" altLang="en-US" smtClean="0"/>
              <a:pPr/>
              <a:t>2015-9-24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B918F-A8E8-4A25-81B1-327A37F175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23218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819E-597C-4F9F-911C-B41D1FF35833}" type="datetimeFigureOut">
              <a:rPr lang="zh-CN" altLang="en-US" smtClean="0"/>
              <a:pPr/>
              <a:t>2015-9-24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B918F-A8E8-4A25-81B1-327A37F175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374463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1819E-597C-4F9F-911C-B41D1FF35833}" type="datetimeFigureOut">
              <a:rPr lang="zh-CN" altLang="en-US" smtClean="0"/>
              <a:pPr/>
              <a:t>2015-9-24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B918F-A8E8-4A25-81B1-327A37F175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388107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Box 46"/>
          <p:cNvSpPr txBox="1">
            <a:spLocks noChangeArrowheads="1"/>
          </p:cNvSpPr>
          <p:nvPr/>
        </p:nvSpPr>
        <p:spPr bwMode="auto">
          <a:xfrm>
            <a:off x="7296829" y="610509"/>
            <a:ext cx="1484313" cy="46166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200" b="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平台基础</a:t>
            </a:r>
            <a:endParaRPr lang="en-US" altLang="zh-CN" sz="1200" b="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 eaLnBrk="1" hangingPunct="1">
              <a:defRPr/>
            </a:pPr>
            <a:r>
              <a:rPr lang="en-US" altLang="zh-CN" sz="1200" b="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5</a:t>
            </a:r>
            <a:endParaRPr lang="zh-CN" altLang="en-US" sz="1200" b="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8" name="TextBox 78"/>
          <p:cNvSpPr txBox="1">
            <a:spLocks noChangeArrowheads="1"/>
          </p:cNvSpPr>
          <p:nvPr/>
        </p:nvSpPr>
        <p:spPr bwMode="auto">
          <a:xfrm>
            <a:off x="1920192" y="656546"/>
            <a:ext cx="784225" cy="461665"/>
          </a:xfrm>
          <a:prstGeom prst="rect">
            <a:avLst/>
          </a:prstGeom>
          <a:solidFill>
            <a:schemeClr val="accent1"/>
          </a:solidFill>
          <a:ln w="19050">
            <a:solidFill>
              <a:srgbClr val="4F81BD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200" b="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数学</a:t>
            </a:r>
            <a:endParaRPr lang="en-US" altLang="zh-CN" sz="1200" b="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 algn="ctr" eaLnBrk="1" hangingPunct="1">
              <a:defRPr/>
            </a:pPr>
            <a:r>
              <a:rPr lang="en-US" altLang="zh-CN" sz="1200" b="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14</a:t>
            </a:r>
            <a:endParaRPr lang="zh-CN" altLang="en-US" sz="1200" b="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</p:txBody>
      </p:sp>
      <p:sp>
        <p:nvSpPr>
          <p:cNvPr id="80" name="TextBox 80"/>
          <p:cNvSpPr txBox="1">
            <a:spLocks noChangeArrowheads="1"/>
          </p:cNvSpPr>
          <p:nvPr/>
        </p:nvSpPr>
        <p:spPr bwMode="auto">
          <a:xfrm>
            <a:off x="2753630" y="656546"/>
            <a:ext cx="676275" cy="461665"/>
          </a:xfrm>
          <a:prstGeom prst="rect">
            <a:avLst/>
          </a:prstGeom>
          <a:solidFill>
            <a:schemeClr val="accent1"/>
          </a:solidFill>
          <a:ln w="19050">
            <a:solidFill>
              <a:srgbClr val="4F81BD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200" b="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物理</a:t>
            </a:r>
            <a:endParaRPr lang="en-US" altLang="zh-CN" sz="1200" b="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 algn="ctr" eaLnBrk="1" hangingPunct="1">
              <a:defRPr/>
            </a:pPr>
            <a:r>
              <a:rPr lang="en-US" altLang="zh-CN" sz="1200" b="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4</a:t>
            </a:r>
            <a:endParaRPr lang="zh-CN" altLang="en-US" sz="1200" b="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</p:txBody>
      </p:sp>
      <p:sp>
        <p:nvSpPr>
          <p:cNvPr id="81" name="矩形 81"/>
          <p:cNvSpPr>
            <a:spLocks noChangeArrowheads="1"/>
          </p:cNvSpPr>
          <p:nvPr/>
        </p:nvSpPr>
        <p:spPr bwMode="auto">
          <a:xfrm>
            <a:off x="1939242" y="1258208"/>
            <a:ext cx="766763" cy="430887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100" kern="0" dirty="0">
                <a:latin typeface="微软雅黑" pitchFamily="34" charset="-122"/>
                <a:ea typeface="微软雅黑" pitchFamily="34" charset="-122"/>
              </a:rPr>
              <a:t>高</a:t>
            </a:r>
            <a:r>
              <a:rPr lang="zh-CN" altLang="en-US" sz="1100" kern="0" dirty="0" smtClean="0">
                <a:latin typeface="微软雅黑" pitchFamily="34" charset="-122"/>
                <a:ea typeface="微软雅黑" pitchFamily="34" charset="-122"/>
              </a:rPr>
              <a:t>数</a:t>
            </a:r>
            <a:r>
              <a:rPr lang="en-US" altLang="zh-CN" sz="1100" kern="0" dirty="0" smtClean="0">
                <a:latin typeface="微软雅黑" pitchFamily="34" charset="-122"/>
                <a:ea typeface="微软雅黑" pitchFamily="34" charset="-122"/>
              </a:rPr>
              <a:t>B1</a:t>
            </a:r>
            <a:endParaRPr lang="en-US" altLang="zh-CN" sz="1100" kern="0" dirty="0">
              <a:latin typeface="微软雅黑" pitchFamily="34" charset="-122"/>
              <a:ea typeface="微软雅黑" pitchFamily="34" charset="-122"/>
            </a:endParaRPr>
          </a:p>
          <a:p>
            <a:pPr algn="ctr">
              <a:defRPr/>
            </a:pPr>
            <a:r>
              <a:rPr lang="en-US" altLang="zh-CN" sz="1100" kern="0" dirty="0">
                <a:latin typeface="微软雅黑" pitchFamily="34" charset="-122"/>
                <a:ea typeface="微软雅黑" pitchFamily="34" charset="-122"/>
              </a:rPr>
              <a:t>4</a:t>
            </a:r>
          </a:p>
        </p:txBody>
      </p:sp>
      <p:sp>
        <p:nvSpPr>
          <p:cNvPr id="82" name="TextBox 81"/>
          <p:cNvSpPr txBox="1"/>
          <p:nvPr/>
        </p:nvSpPr>
        <p:spPr bwMode="auto">
          <a:xfrm>
            <a:off x="3553729" y="656546"/>
            <a:ext cx="711200" cy="461665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4F81BD"/>
            </a:solidFill>
            <a:prstDash val="solid"/>
            <a:miter lim="800000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12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化学</a:t>
            </a:r>
            <a:endParaRPr lang="en-US" altLang="zh-CN" sz="1200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defRPr/>
            </a:pPr>
            <a:r>
              <a:rPr lang="en-US" altLang="zh-CN" sz="1200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endParaRPr lang="zh-CN" altLang="en-US" sz="1200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3" name="矩形 83"/>
          <p:cNvSpPr>
            <a:spLocks noChangeArrowheads="1"/>
          </p:cNvSpPr>
          <p:nvPr/>
        </p:nvSpPr>
        <p:spPr bwMode="auto">
          <a:xfrm>
            <a:off x="1931304" y="1764620"/>
            <a:ext cx="774700" cy="430887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1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线性代数</a:t>
            </a:r>
            <a:endParaRPr lang="en-US" altLang="zh-CN" sz="1100" kern="0" dirty="0">
              <a:solidFill>
                <a:srgbClr val="000000"/>
              </a:solidFill>
              <a:latin typeface="微软雅黑" pitchFamily="34" charset="-122"/>
              <a:cs typeface="Arial" pitchFamily="34" charset="0"/>
            </a:endParaRPr>
          </a:p>
          <a:p>
            <a:pPr algn="ctr">
              <a:defRPr/>
            </a:pPr>
            <a:r>
              <a:rPr lang="en-US" altLang="zh-CN" sz="1100" kern="0" dirty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3</a:t>
            </a:r>
            <a:endParaRPr lang="zh-CN" altLang="zh-CN" sz="110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9" name="矩形 89"/>
          <p:cNvSpPr>
            <a:spLocks noChangeArrowheads="1"/>
          </p:cNvSpPr>
          <p:nvPr/>
        </p:nvSpPr>
        <p:spPr bwMode="auto">
          <a:xfrm>
            <a:off x="3566430" y="1256620"/>
            <a:ext cx="676275" cy="430887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100" kern="0" dirty="0">
                <a:latin typeface="微软雅黑" pitchFamily="34" charset="-122"/>
                <a:ea typeface="微软雅黑" pitchFamily="34" charset="-122"/>
              </a:rPr>
              <a:t>无机与分析化学</a:t>
            </a:r>
            <a:r>
              <a:rPr lang="en-US" altLang="zh-CN" sz="1100" kern="0" dirty="0">
                <a:latin typeface="微软雅黑" pitchFamily="34" charset="-122"/>
                <a:ea typeface="微软雅黑" pitchFamily="34" charset="-122"/>
              </a:rPr>
              <a:t>4</a:t>
            </a:r>
            <a:endParaRPr lang="zh-CN" altLang="zh-CN" sz="1100" kern="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6" name="圆角矩形 95"/>
          <p:cNvSpPr/>
          <p:nvPr/>
        </p:nvSpPr>
        <p:spPr bwMode="auto">
          <a:xfrm>
            <a:off x="1891617" y="602570"/>
            <a:ext cx="835025" cy="2900226"/>
          </a:xfrm>
          <a:prstGeom prst="roundRect">
            <a:avLst/>
          </a:prstGeom>
          <a:noFill/>
          <a:ln w="28575" cap="flat" cmpd="sng" algn="ctr">
            <a:solidFill>
              <a:srgbClr val="4F81BD">
                <a:shade val="50000"/>
              </a:srgbClr>
            </a:solidFill>
            <a:prstDash val="sysDot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600" kern="0">
              <a:solidFill>
                <a:srgbClr val="000000"/>
              </a:solidFill>
              <a:latin typeface="黑体"/>
              <a:ea typeface="黑体"/>
            </a:endParaRPr>
          </a:p>
        </p:txBody>
      </p:sp>
      <p:sp>
        <p:nvSpPr>
          <p:cNvPr id="97" name="圆角矩形 96"/>
          <p:cNvSpPr/>
          <p:nvPr/>
        </p:nvSpPr>
        <p:spPr bwMode="auto">
          <a:xfrm>
            <a:off x="2737755" y="602571"/>
            <a:ext cx="720725" cy="2900225"/>
          </a:xfrm>
          <a:prstGeom prst="roundRect">
            <a:avLst/>
          </a:prstGeom>
          <a:noFill/>
          <a:ln w="28575" cap="flat" cmpd="sng" algn="ctr">
            <a:solidFill>
              <a:srgbClr val="4F81BD">
                <a:shade val="50000"/>
              </a:srgbClr>
            </a:solidFill>
            <a:prstDash val="sysDot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600" kern="0">
              <a:solidFill>
                <a:srgbClr val="000000"/>
              </a:solidFill>
              <a:latin typeface="黑体"/>
              <a:ea typeface="黑体"/>
            </a:endParaRPr>
          </a:p>
        </p:txBody>
      </p:sp>
      <p:sp>
        <p:nvSpPr>
          <p:cNvPr id="98" name="圆角矩形 97"/>
          <p:cNvSpPr/>
          <p:nvPr/>
        </p:nvSpPr>
        <p:spPr bwMode="auto">
          <a:xfrm>
            <a:off x="3531505" y="600983"/>
            <a:ext cx="720725" cy="2901813"/>
          </a:xfrm>
          <a:prstGeom prst="roundRect">
            <a:avLst/>
          </a:prstGeom>
          <a:noFill/>
          <a:ln w="28575" cap="flat" cmpd="sng" algn="ctr">
            <a:solidFill>
              <a:srgbClr val="A50021"/>
            </a:solidFill>
            <a:prstDash val="sysDot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en-US" altLang="zh-CN" sz="1600" kern="0" dirty="0">
              <a:solidFill>
                <a:srgbClr val="000000"/>
              </a:solidFill>
              <a:latin typeface="黑体"/>
              <a:ea typeface="黑体"/>
            </a:endParaRPr>
          </a:p>
          <a:p>
            <a:pPr algn="ctr">
              <a:defRPr/>
            </a:pPr>
            <a:endParaRPr lang="zh-CN" altLang="en-US" sz="1600" kern="0" dirty="0">
              <a:solidFill>
                <a:srgbClr val="000000"/>
              </a:solidFill>
              <a:latin typeface="黑体"/>
              <a:ea typeface="黑体"/>
            </a:endParaRPr>
          </a:p>
        </p:txBody>
      </p:sp>
      <p:sp>
        <p:nvSpPr>
          <p:cNvPr id="102" name="TextBox 102"/>
          <p:cNvSpPr txBox="1">
            <a:spLocks noChangeArrowheads="1"/>
          </p:cNvSpPr>
          <p:nvPr/>
        </p:nvSpPr>
        <p:spPr bwMode="auto">
          <a:xfrm>
            <a:off x="4496478" y="661309"/>
            <a:ext cx="785813" cy="461665"/>
          </a:xfrm>
          <a:prstGeom prst="rect">
            <a:avLst/>
          </a:prstGeom>
          <a:solidFill>
            <a:schemeClr val="accent1"/>
          </a:solidFill>
          <a:ln w="19050">
            <a:solidFill>
              <a:srgbClr val="4F81BD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200" b="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英语</a:t>
            </a:r>
            <a:endParaRPr lang="en-US" altLang="zh-CN" sz="1200" b="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 algn="ctr" eaLnBrk="1" hangingPunct="1">
              <a:defRPr/>
            </a:pPr>
            <a:r>
              <a:rPr lang="en-US" altLang="zh-CN" sz="1200" b="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6</a:t>
            </a:r>
            <a:endParaRPr lang="zh-CN" altLang="en-US" sz="1200" b="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</p:txBody>
      </p:sp>
      <p:sp>
        <p:nvSpPr>
          <p:cNvPr id="103" name="矩形 103"/>
          <p:cNvSpPr>
            <a:spLocks noChangeArrowheads="1"/>
          </p:cNvSpPr>
          <p:nvPr/>
        </p:nvSpPr>
        <p:spPr bwMode="auto">
          <a:xfrm>
            <a:off x="4494890" y="1243921"/>
            <a:ext cx="766762" cy="430887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1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大英</a:t>
            </a:r>
            <a:r>
              <a:rPr lang="en-US" altLang="zh-CN" sz="1100" kern="0" dirty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1</a:t>
            </a:r>
          </a:p>
          <a:p>
            <a:pPr algn="ctr">
              <a:defRPr/>
            </a:pPr>
            <a:r>
              <a:rPr lang="en-US" altLang="zh-CN" sz="1100" kern="0" dirty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3</a:t>
            </a:r>
          </a:p>
        </p:txBody>
      </p:sp>
      <p:sp>
        <p:nvSpPr>
          <p:cNvPr id="104" name="矩形 104"/>
          <p:cNvSpPr>
            <a:spLocks noChangeArrowheads="1"/>
          </p:cNvSpPr>
          <p:nvPr/>
        </p:nvSpPr>
        <p:spPr bwMode="auto">
          <a:xfrm>
            <a:off x="4491943" y="2475218"/>
            <a:ext cx="774700" cy="430887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1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大英</a:t>
            </a:r>
            <a:r>
              <a:rPr lang="en-US" altLang="zh-CN" sz="1100" kern="0" dirty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2</a:t>
            </a:r>
          </a:p>
          <a:p>
            <a:pPr algn="ctr">
              <a:defRPr/>
            </a:pPr>
            <a:r>
              <a:rPr lang="en-US" altLang="zh-CN" sz="1100" kern="0" dirty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3</a:t>
            </a:r>
            <a:endParaRPr lang="zh-CN" altLang="zh-CN" sz="110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5" name="圆角矩形 104"/>
          <p:cNvSpPr/>
          <p:nvPr/>
        </p:nvSpPr>
        <p:spPr bwMode="auto">
          <a:xfrm>
            <a:off x="4466316" y="588284"/>
            <a:ext cx="835025" cy="2384037"/>
          </a:xfrm>
          <a:prstGeom prst="roundRect">
            <a:avLst/>
          </a:prstGeom>
          <a:noFill/>
          <a:ln w="28575" cap="flat" cmpd="sng" algn="ctr">
            <a:solidFill>
              <a:srgbClr val="4F81BD">
                <a:shade val="50000"/>
              </a:srgbClr>
            </a:solidFill>
            <a:prstDash val="sysDot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600" kern="0">
              <a:solidFill>
                <a:srgbClr val="000000"/>
              </a:solidFill>
              <a:latin typeface="黑体"/>
              <a:ea typeface="黑体"/>
            </a:endParaRPr>
          </a:p>
        </p:txBody>
      </p:sp>
      <p:sp>
        <p:nvSpPr>
          <p:cNvPr id="106" name="矩形 106"/>
          <p:cNvSpPr>
            <a:spLocks noChangeArrowheads="1"/>
          </p:cNvSpPr>
          <p:nvPr/>
        </p:nvSpPr>
        <p:spPr bwMode="auto">
          <a:xfrm>
            <a:off x="6234791" y="1245509"/>
            <a:ext cx="765175" cy="430887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1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体育</a:t>
            </a:r>
            <a:r>
              <a:rPr lang="en-US" altLang="zh-CN" sz="1100" kern="0" dirty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1</a:t>
            </a:r>
          </a:p>
          <a:p>
            <a:pPr algn="ctr">
              <a:defRPr/>
            </a:pPr>
            <a:r>
              <a:rPr lang="en-US" altLang="zh-CN" sz="1100" kern="0" dirty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1</a:t>
            </a:r>
          </a:p>
        </p:txBody>
      </p:sp>
      <p:sp>
        <p:nvSpPr>
          <p:cNvPr id="107" name="矩形 107"/>
          <p:cNvSpPr>
            <a:spLocks noChangeArrowheads="1"/>
          </p:cNvSpPr>
          <p:nvPr/>
        </p:nvSpPr>
        <p:spPr bwMode="auto">
          <a:xfrm>
            <a:off x="6234791" y="2475217"/>
            <a:ext cx="774700" cy="430887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1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体育</a:t>
            </a:r>
            <a:r>
              <a:rPr lang="en-US" altLang="zh-CN" sz="1100" kern="0" dirty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2</a:t>
            </a:r>
          </a:p>
          <a:p>
            <a:pPr algn="ctr">
              <a:defRPr/>
            </a:pPr>
            <a:r>
              <a:rPr lang="zh-CN" altLang="zh-CN" sz="11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1</a:t>
            </a:r>
          </a:p>
        </p:txBody>
      </p:sp>
      <p:sp>
        <p:nvSpPr>
          <p:cNvPr id="108" name="TextBox 108"/>
          <p:cNvSpPr txBox="1">
            <a:spLocks noChangeArrowheads="1"/>
          </p:cNvSpPr>
          <p:nvPr/>
        </p:nvSpPr>
        <p:spPr bwMode="auto">
          <a:xfrm>
            <a:off x="6225266" y="642259"/>
            <a:ext cx="784225" cy="461665"/>
          </a:xfrm>
          <a:prstGeom prst="rect">
            <a:avLst/>
          </a:prstGeom>
          <a:solidFill>
            <a:schemeClr val="accent1"/>
          </a:solidFill>
          <a:ln w="19050">
            <a:solidFill>
              <a:srgbClr val="4F81BD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200" b="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体军</a:t>
            </a:r>
            <a:endParaRPr lang="en-US" altLang="zh-CN" sz="1200" b="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 algn="ctr" eaLnBrk="1" hangingPunct="1">
              <a:defRPr/>
            </a:pPr>
            <a:r>
              <a:rPr lang="en-US" altLang="zh-CN" sz="1200" b="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6</a:t>
            </a:r>
            <a:endParaRPr lang="zh-CN" altLang="en-US" sz="1200" b="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</p:txBody>
      </p:sp>
      <p:sp>
        <p:nvSpPr>
          <p:cNvPr id="109" name="矩形 109"/>
          <p:cNvSpPr>
            <a:spLocks noChangeArrowheads="1"/>
          </p:cNvSpPr>
          <p:nvPr/>
        </p:nvSpPr>
        <p:spPr bwMode="auto">
          <a:xfrm>
            <a:off x="6258603" y="3003656"/>
            <a:ext cx="766763" cy="430887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1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军事</a:t>
            </a:r>
            <a:endParaRPr lang="en-US" altLang="zh-CN" sz="1100" kern="0" dirty="0">
              <a:solidFill>
                <a:srgbClr val="000000"/>
              </a:solidFill>
              <a:latin typeface="微软雅黑" pitchFamily="34" charset="-122"/>
              <a:cs typeface="Arial" pitchFamily="34" charset="0"/>
            </a:endParaRPr>
          </a:p>
          <a:p>
            <a:pPr algn="ctr">
              <a:defRPr/>
            </a:pPr>
            <a:r>
              <a:rPr lang="zh-CN" altLang="zh-CN" sz="11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endParaRPr lang="en-US" altLang="zh-CN" sz="1100" kern="0" dirty="0">
              <a:solidFill>
                <a:srgbClr val="000000"/>
              </a:solidFill>
              <a:latin typeface="微软雅黑" pitchFamily="34" charset="-122"/>
            </a:endParaRPr>
          </a:p>
        </p:txBody>
      </p:sp>
      <p:sp>
        <p:nvSpPr>
          <p:cNvPr id="110" name="圆角矩形 109"/>
          <p:cNvSpPr/>
          <p:nvPr/>
        </p:nvSpPr>
        <p:spPr bwMode="auto">
          <a:xfrm>
            <a:off x="6225266" y="588283"/>
            <a:ext cx="835025" cy="3790953"/>
          </a:xfrm>
          <a:prstGeom prst="roundRect">
            <a:avLst/>
          </a:prstGeom>
          <a:noFill/>
          <a:ln w="28575" cap="flat" cmpd="sng" algn="ctr">
            <a:solidFill>
              <a:srgbClr val="4F81BD">
                <a:shade val="50000"/>
              </a:srgbClr>
            </a:solidFill>
            <a:prstDash val="sysDot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600" kern="0">
              <a:solidFill>
                <a:srgbClr val="000000"/>
              </a:solidFill>
              <a:latin typeface="黑体"/>
              <a:ea typeface="黑体"/>
            </a:endParaRPr>
          </a:p>
        </p:txBody>
      </p:sp>
      <p:sp>
        <p:nvSpPr>
          <p:cNvPr id="112" name="TextBox 111"/>
          <p:cNvSpPr txBox="1"/>
          <p:nvPr/>
        </p:nvSpPr>
        <p:spPr bwMode="auto">
          <a:xfrm>
            <a:off x="5345790" y="656546"/>
            <a:ext cx="785812" cy="461665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4F81BD"/>
            </a:solidFill>
            <a:prstDash val="solid"/>
            <a:miter lim="800000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12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政治</a:t>
            </a:r>
            <a:endParaRPr lang="en-US" altLang="zh-CN" sz="1200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defRPr/>
            </a:pPr>
            <a:r>
              <a:rPr lang="en-US" altLang="zh-CN" sz="1200" kern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endParaRPr lang="zh-CN" altLang="en-US" sz="1200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4" name="矩形 113"/>
          <p:cNvSpPr>
            <a:spLocks noChangeArrowheads="1"/>
          </p:cNvSpPr>
          <p:nvPr/>
        </p:nvSpPr>
        <p:spPr bwMode="auto">
          <a:xfrm>
            <a:off x="5359398" y="2464710"/>
            <a:ext cx="774700" cy="430887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100" kern="0" dirty="0" smtClean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近现代史纲要 </a:t>
            </a:r>
            <a:r>
              <a:rPr lang="en-US" altLang="zh-CN" sz="1100" kern="0" dirty="0" smtClean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2</a:t>
            </a:r>
            <a:endParaRPr lang="en-US" altLang="zh-CN" sz="1100" kern="0" dirty="0">
              <a:solidFill>
                <a:srgbClr val="000000"/>
              </a:solidFill>
              <a:latin typeface="微软雅黑" pitchFamily="34" charset="-122"/>
              <a:cs typeface="Arial" pitchFamily="34" charset="0"/>
            </a:endParaRPr>
          </a:p>
        </p:txBody>
      </p:sp>
      <p:sp>
        <p:nvSpPr>
          <p:cNvPr id="116" name="圆角矩形 115"/>
          <p:cNvSpPr/>
          <p:nvPr/>
        </p:nvSpPr>
        <p:spPr bwMode="auto">
          <a:xfrm>
            <a:off x="5318803" y="588283"/>
            <a:ext cx="835025" cy="2864760"/>
          </a:xfrm>
          <a:prstGeom prst="roundRect">
            <a:avLst/>
          </a:prstGeom>
          <a:noFill/>
          <a:ln w="28575" cap="flat" cmpd="sng" algn="ctr">
            <a:solidFill>
              <a:srgbClr val="4F81BD">
                <a:shade val="50000"/>
              </a:srgbClr>
            </a:solidFill>
            <a:prstDash val="sysDot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600" kern="0">
              <a:solidFill>
                <a:srgbClr val="000000"/>
              </a:solidFill>
              <a:latin typeface="黑体"/>
              <a:ea typeface="黑体"/>
            </a:endParaRPr>
          </a:p>
        </p:txBody>
      </p:sp>
      <p:sp>
        <p:nvSpPr>
          <p:cNvPr id="118" name="圆角矩形 117"/>
          <p:cNvSpPr/>
          <p:nvPr/>
        </p:nvSpPr>
        <p:spPr bwMode="auto">
          <a:xfrm>
            <a:off x="1829704" y="1178834"/>
            <a:ext cx="7905750" cy="1154112"/>
          </a:xfrm>
          <a:prstGeom prst="roundRect">
            <a:avLst/>
          </a:prstGeom>
          <a:noFill/>
          <a:ln w="38100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600" kern="0">
              <a:solidFill>
                <a:srgbClr val="000000"/>
              </a:solidFill>
              <a:latin typeface="黑体"/>
              <a:ea typeface="黑体"/>
            </a:endParaRPr>
          </a:p>
        </p:txBody>
      </p:sp>
      <p:sp>
        <p:nvSpPr>
          <p:cNvPr id="119" name="矩形 117"/>
          <p:cNvSpPr>
            <a:spLocks noChangeArrowheads="1"/>
          </p:cNvSpPr>
          <p:nvPr/>
        </p:nvSpPr>
        <p:spPr bwMode="auto">
          <a:xfrm>
            <a:off x="2768711" y="2496418"/>
            <a:ext cx="676275" cy="430887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1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大物</a:t>
            </a:r>
            <a:r>
              <a:rPr lang="en-US" altLang="zh-CN" sz="11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1</a:t>
            </a:r>
          </a:p>
          <a:p>
            <a:pPr algn="ctr">
              <a:defRPr/>
            </a:pPr>
            <a:r>
              <a:rPr lang="en-US" altLang="zh-CN" sz="11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3</a:t>
            </a:r>
          </a:p>
        </p:txBody>
      </p:sp>
      <p:sp>
        <p:nvSpPr>
          <p:cNvPr id="120" name="矩形 118"/>
          <p:cNvSpPr>
            <a:spLocks noChangeArrowheads="1"/>
          </p:cNvSpPr>
          <p:nvPr/>
        </p:nvSpPr>
        <p:spPr bwMode="auto">
          <a:xfrm>
            <a:off x="1887080" y="2494696"/>
            <a:ext cx="766762" cy="430887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100" kern="0" dirty="0">
                <a:latin typeface="微软雅黑" pitchFamily="34" charset="-122"/>
                <a:ea typeface="微软雅黑" pitchFamily="34" charset="-122"/>
              </a:rPr>
              <a:t>高数</a:t>
            </a:r>
            <a:r>
              <a:rPr lang="en-US" altLang="zh-CN" sz="1100" kern="0" dirty="0">
                <a:latin typeface="微软雅黑" pitchFamily="34" charset="-122"/>
                <a:ea typeface="微软雅黑" pitchFamily="34" charset="-122"/>
              </a:rPr>
              <a:t>B2</a:t>
            </a:r>
          </a:p>
          <a:p>
            <a:pPr algn="ctr">
              <a:defRPr/>
            </a:pPr>
            <a:r>
              <a:rPr lang="zh-CN" altLang="zh-CN" sz="1100" kern="0" dirty="0">
                <a:latin typeface="微软雅黑" pitchFamily="34" charset="-122"/>
                <a:ea typeface="微软雅黑" pitchFamily="34" charset="-122"/>
              </a:rPr>
              <a:t>4</a:t>
            </a:r>
            <a:endParaRPr lang="en-US" altLang="zh-CN" sz="1100" kern="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1" name="圆角矩形 120"/>
          <p:cNvSpPr/>
          <p:nvPr/>
        </p:nvSpPr>
        <p:spPr bwMode="auto">
          <a:xfrm>
            <a:off x="1829704" y="2427384"/>
            <a:ext cx="7905750" cy="1162050"/>
          </a:xfrm>
          <a:prstGeom prst="roundRect">
            <a:avLst/>
          </a:prstGeom>
          <a:noFill/>
          <a:ln w="38100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600" kern="0">
              <a:solidFill>
                <a:srgbClr val="000000"/>
              </a:solidFill>
              <a:latin typeface="黑体"/>
              <a:ea typeface="黑体"/>
            </a:endParaRPr>
          </a:p>
        </p:txBody>
      </p:sp>
      <p:sp>
        <p:nvSpPr>
          <p:cNvPr id="124" name="TextBox 67"/>
          <p:cNvSpPr txBox="1">
            <a:spLocks noChangeArrowheads="1"/>
          </p:cNvSpPr>
          <p:nvPr/>
        </p:nvSpPr>
        <p:spPr bwMode="auto">
          <a:xfrm>
            <a:off x="7311117" y="1256621"/>
            <a:ext cx="1493837" cy="430887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100" b="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前沿</a:t>
            </a:r>
            <a:r>
              <a:rPr lang="zh-CN" altLang="en-US" sz="1100" b="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讲座（生环平台）</a:t>
            </a:r>
            <a:endParaRPr lang="en-US" altLang="zh-CN" sz="1100" b="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 algn="ctr" eaLnBrk="1" hangingPunct="1">
              <a:defRPr/>
            </a:pPr>
            <a:r>
              <a:rPr lang="en-US" altLang="zh-CN" sz="1100" b="0" kern="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  <a:sym typeface="Calibri" pitchFamily="34" charset="0"/>
              </a:rPr>
              <a:t>1</a:t>
            </a:r>
            <a:endParaRPr lang="en-US" altLang="zh-CN" sz="1100" b="0" kern="0" dirty="0">
              <a:solidFill>
                <a:schemeClr val="tx1"/>
              </a:solidFill>
              <a:latin typeface="微软雅黑" pitchFamily="34" charset="-122"/>
              <a:cs typeface="Arial" pitchFamily="34" charset="0"/>
              <a:sym typeface="Calibri" pitchFamily="34" charset="0"/>
            </a:endParaRPr>
          </a:p>
        </p:txBody>
      </p:sp>
      <p:sp>
        <p:nvSpPr>
          <p:cNvPr id="136" name="文本框 122"/>
          <p:cNvSpPr txBox="1">
            <a:spLocks noChangeArrowheads="1"/>
          </p:cNvSpPr>
          <p:nvPr/>
        </p:nvSpPr>
        <p:spPr bwMode="auto">
          <a:xfrm>
            <a:off x="4614690" y="3123365"/>
            <a:ext cx="463588" cy="400110"/>
          </a:xfrm>
          <a:prstGeom prst="rect">
            <a:avLst/>
          </a:prstGeom>
          <a:solidFill>
            <a:srgbClr val="A50021"/>
          </a:solidFill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defRPr/>
            </a:pPr>
            <a:r>
              <a:rPr kumimoji="1" lang="en-US" altLang="zh-CN" sz="2000" b="0" kern="0" dirty="0" smtClean="0">
                <a:solidFill>
                  <a:srgbClr val="FFFFFF"/>
                </a:solidFill>
                <a:latin typeface="Tahoma" pitchFamily="34" charset="0"/>
                <a:cs typeface="Tahoma" pitchFamily="34" charset="0"/>
                <a:sym typeface="Calibri" pitchFamily="34" charset="0"/>
              </a:rPr>
              <a:t>27</a:t>
            </a:r>
            <a:endParaRPr kumimoji="1" lang="zh-CN" altLang="en-US" sz="2000" b="0" kern="0" dirty="0">
              <a:solidFill>
                <a:srgbClr val="FFFFFF"/>
              </a:solidFill>
              <a:latin typeface="Tahoma" pitchFamily="34" charset="0"/>
              <a:cs typeface="Tahoma" pitchFamily="34" charset="0"/>
              <a:sym typeface="Calibri" pitchFamily="34" charset="0"/>
            </a:endParaRPr>
          </a:p>
        </p:txBody>
      </p:sp>
      <p:sp>
        <p:nvSpPr>
          <p:cNvPr id="140" name="圆角矩形 139"/>
          <p:cNvSpPr/>
          <p:nvPr/>
        </p:nvSpPr>
        <p:spPr bwMode="auto">
          <a:xfrm>
            <a:off x="7153954" y="588283"/>
            <a:ext cx="1833563" cy="2337300"/>
          </a:xfrm>
          <a:prstGeom prst="roundRect">
            <a:avLst/>
          </a:prstGeom>
          <a:noFill/>
          <a:ln w="28575" cap="flat" cmpd="sng" algn="ctr">
            <a:solidFill>
              <a:srgbClr val="4F81BD">
                <a:shade val="50000"/>
              </a:srgbClr>
            </a:solidFill>
            <a:prstDash val="sysDot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600" kern="0">
              <a:solidFill>
                <a:srgbClr val="000000"/>
              </a:solidFill>
              <a:latin typeface="黑体"/>
              <a:ea typeface="黑体"/>
            </a:endParaRPr>
          </a:p>
        </p:txBody>
      </p:sp>
      <p:sp>
        <p:nvSpPr>
          <p:cNvPr id="141" name="矩形 133"/>
          <p:cNvSpPr>
            <a:spLocks noChangeArrowheads="1"/>
          </p:cNvSpPr>
          <p:nvPr/>
        </p:nvSpPr>
        <p:spPr bwMode="auto">
          <a:xfrm>
            <a:off x="2750454" y="3022156"/>
            <a:ext cx="676275" cy="430887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1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物理实验</a:t>
            </a:r>
            <a:r>
              <a:rPr lang="en-US" altLang="zh-CN" sz="11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endParaRPr lang="zh-CN" altLang="zh-CN" sz="110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4" name="矩形 135"/>
          <p:cNvSpPr>
            <a:spLocks noChangeArrowheads="1"/>
          </p:cNvSpPr>
          <p:nvPr/>
        </p:nvSpPr>
        <p:spPr bwMode="auto">
          <a:xfrm>
            <a:off x="5345790" y="1813833"/>
            <a:ext cx="774700" cy="430887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100" kern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形势与政策 </a:t>
            </a:r>
            <a:r>
              <a:rPr lang="en-US" altLang="zh-CN" sz="1100" kern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1</a:t>
            </a:r>
            <a:endParaRPr lang="zh-CN" altLang="zh-CN" sz="1100" kern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7" name="矩形 138"/>
          <p:cNvSpPr>
            <a:spLocks noChangeArrowheads="1"/>
          </p:cNvSpPr>
          <p:nvPr/>
        </p:nvSpPr>
        <p:spPr bwMode="auto">
          <a:xfrm>
            <a:off x="5352140" y="1245509"/>
            <a:ext cx="774700" cy="430887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1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思修 </a:t>
            </a:r>
            <a:endParaRPr lang="en-US" altLang="zh-CN" sz="110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defRPr/>
            </a:pPr>
            <a:r>
              <a:rPr lang="en-US" altLang="zh-CN" sz="11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3</a:t>
            </a:r>
          </a:p>
        </p:txBody>
      </p:sp>
      <p:sp>
        <p:nvSpPr>
          <p:cNvPr id="149" name="矩形 140"/>
          <p:cNvSpPr>
            <a:spLocks noChangeArrowheads="1"/>
          </p:cNvSpPr>
          <p:nvPr/>
        </p:nvSpPr>
        <p:spPr bwMode="auto">
          <a:xfrm>
            <a:off x="954311" y="1315358"/>
            <a:ext cx="774700" cy="276999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2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通</a:t>
            </a:r>
            <a:r>
              <a:rPr lang="zh-CN" altLang="en-US" sz="120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识</a:t>
            </a:r>
            <a:r>
              <a:rPr lang="zh-CN" altLang="en-US" sz="12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课程</a:t>
            </a:r>
            <a:endParaRPr lang="zh-CN" altLang="zh-CN" sz="120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0" name="矩形 141"/>
          <p:cNvSpPr>
            <a:spLocks noChangeArrowheads="1"/>
          </p:cNvSpPr>
          <p:nvPr/>
        </p:nvSpPr>
        <p:spPr bwMode="auto">
          <a:xfrm>
            <a:off x="6293528" y="3872600"/>
            <a:ext cx="766763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1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军训</a:t>
            </a:r>
            <a:endParaRPr lang="en-US" altLang="zh-CN" sz="110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defRPr/>
            </a:pPr>
            <a:r>
              <a:rPr lang="en-US" altLang="zh-CN" sz="11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endParaRPr lang="en-US" altLang="zh-CN" sz="1100" kern="0" dirty="0">
              <a:solidFill>
                <a:srgbClr val="000000"/>
              </a:solidFill>
              <a:latin typeface="微软雅黑" pitchFamily="34" charset="-122"/>
            </a:endParaRPr>
          </a:p>
        </p:txBody>
      </p:sp>
      <p:sp>
        <p:nvSpPr>
          <p:cNvPr id="156" name="文本框 3"/>
          <p:cNvSpPr txBox="1">
            <a:spLocks noChangeArrowheads="1"/>
          </p:cNvSpPr>
          <p:nvPr/>
        </p:nvSpPr>
        <p:spPr bwMode="auto">
          <a:xfrm>
            <a:off x="-46265" y="1510755"/>
            <a:ext cx="889224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1200" kern="0" dirty="0" smtClean="0">
                <a:solidFill>
                  <a:srgbClr val="000000"/>
                </a:solidFill>
                <a:latin typeface="Arial" pitchFamily="34" charset="0"/>
                <a:cs typeface="Tahoma" pitchFamily="34" charset="0"/>
                <a:sym typeface="Calibri" pitchFamily="34" charset="0"/>
              </a:rPr>
              <a:t>第</a:t>
            </a:r>
            <a:r>
              <a:rPr lang="en-US" altLang="zh-CN" sz="1200" kern="0" dirty="0" smtClean="0">
                <a:solidFill>
                  <a:srgbClr val="000000"/>
                </a:solidFill>
                <a:latin typeface="Arial" pitchFamily="34" charset="0"/>
                <a:cs typeface="Tahoma" pitchFamily="34" charset="0"/>
                <a:sym typeface="Calibri" pitchFamily="34" charset="0"/>
              </a:rPr>
              <a:t>1</a:t>
            </a:r>
            <a:r>
              <a:rPr lang="zh-CN" altLang="en-US" sz="1200" kern="0" dirty="0" smtClean="0">
                <a:solidFill>
                  <a:srgbClr val="000000"/>
                </a:solidFill>
                <a:latin typeface="Arial" pitchFamily="34" charset="0"/>
                <a:cs typeface="Tahoma" pitchFamily="34" charset="0"/>
                <a:sym typeface="Calibri" pitchFamily="34" charset="0"/>
              </a:rPr>
              <a:t>学期</a:t>
            </a:r>
            <a:endParaRPr lang="zh-CN" altLang="en-US" sz="1200" kern="0" dirty="0">
              <a:solidFill>
                <a:srgbClr val="000000"/>
              </a:solidFill>
              <a:latin typeface="Arial" pitchFamily="34" charset="0"/>
              <a:cs typeface="Tahoma" pitchFamily="34" charset="0"/>
              <a:sym typeface="Calibri" pitchFamily="34" charset="0"/>
            </a:endParaRPr>
          </a:p>
        </p:txBody>
      </p:sp>
      <p:sp>
        <p:nvSpPr>
          <p:cNvPr id="158" name="文本框 3"/>
          <p:cNvSpPr txBox="1">
            <a:spLocks noChangeArrowheads="1"/>
          </p:cNvSpPr>
          <p:nvPr/>
        </p:nvSpPr>
        <p:spPr bwMode="auto">
          <a:xfrm>
            <a:off x="-29256" y="2863464"/>
            <a:ext cx="792614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1200" kern="0" dirty="0" smtClean="0">
                <a:solidFill>
                  <a:srgbClr val="000000"/>
                </a:solidFill>
                <a:latin typeface="Arial" pitchFamily="34" charset="0"/>
                <a:cs typeface="Tahoma" pitchFamily="34" charset="0"/>
                <a:sym typeface="Calibri" pitchFamily="34" charset="0"/>
              </a:rPr>
              <a:t>第</a:t>
            </a:r>
            <a:r>
              <a:rPr lang="en-US" altLang="zh-CN" sz="1200" kern="0" dirty="0" smtClean="0">
                <a:solidFill>
                  <a:srgbClr val="000000"/>
                </a:solidFill>
                <a:latin typeface="Arial" pitchFamily="34" charset="0"/>
                <a:cs typeface="Tahoma" pitchFamily="34" charset="0"/>
                <a:sym typeface="Calibri" pitchFamily="34" charset="0"/>
              </a:rPr>
              <a:t>2</a:t>
            </a:r>
            <a:r>
              <a:rPr lang="zh-CN" altLang="en-US" sz="1200" kern="0" dirty="0" smtClean="0">
                <a:solidFill>
                  <a:srgbClr val="000000"/>
                </a:solidFill>
                <a:latin typeface="Arial" pitchFamily="34" charset="0"/>
                <a:cs typeface="Tahoma" pitchFamily="34" charset="0"/>
                <a:sym typeface="Calibri" pitchFamily="34" charset="0"/>
              </a:rPr>
              <a:t>学期</a:t>
            </a:r>
            <a:endParaRPr lang="zh-CN" altLang="en-US" sz="1200" kern="0" dirty="0">
              <a:solidFill>
                <a:srgbClr val="000000"/>
              </a:solidFill>
              <a:latin typeface="Arial" pitchFamily="34" charset="0"/>
              <a:cs typeface="Tahoma" pitchFamily="34" charset="0"/>
              <a:sym typeface="Calibri" pitchFamily="34" charset="0"/>
            </a:endParaRPr>
          </a:p>
        </p:txBody>
      </p:sp>
      <p:sp>
        <p:nvSpPr>
          <p:cNvPr id="164" name="矩形 135"/>
          <p:cNvSpPr>
            <a:spLocks noChangeArrowheads="1"/>
          </p:cNvSpPr>
          <p:nvPr/>
        </p:nvSpPr>
        <p:spPr bwMode="auto">
          <a:xfrm>
            <a:off x="5352140" y="2991267"/>
            <a:ext cx="774700" cy="430887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100" kern="0" dirty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形势与政策 </a:t>
            </a:r>
            <a:r>
              <a:rPr lang="en-US" altLang="zh-CN" sz="1100" kern="0" dirty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1</a:t>
            </a:r>
            <a:endParaRPr lang="zh-CN" altLang="zh-CN" sz="110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3" name="文本框 121"/>
          <p:cNvSpPr txBox="1">
            <a:spLocks noChangeArrowheads="1"/>
          </p:cNvSpPr>
          <p:nvPr/>
        </p:nvSpPr>
        <p:spPr bwMode="auto">
          <a:xfrm>
            <a:off x="4583790" y="1886858"/>
            <a:ext cx="463588" cy="400110"/>
          </a:xfrm>
          <a:prstGeom prst="rect">
            <a:avLst/>
          </a:prstGeom>
          <a:solidFill>
            <a:srgbClr val="A50021"/>
          </a:solidFill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defRPr/>
            </a:pPr>
            <a:r>
              <a:rPr kumimoji="1" lang="en-US" altLang="zh-CN" sz="2000" b="0" kern="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Calibri" pitchFamily="34" charset="0"/>
              </a:rPr>
              <a:t>24</a:t>
            </a:r>
            <a:endParaRPr kumimoji="1" lang="zh-CN" altLang="en-US" sz="2000" b="0" kern="0" dirty="0">
              <a:solidFill>
                <a:schemeClr val="bg1"/>
              </a:solidFill>
              <a:latin typeface="Tahoma" pitchFamily="34" charset="0"/>
              <a:cs typeface="Tahoma" pitchFamily="34" charset="0"/>
              <a:sym typeface="Calibri" pitchFamily="34" charset="0"/>
            </a:endParaRPr>
          </a:p>
        </p:txBody>
      </p:sp>
      <p:sp>
        <p:nvSpPr>
          <p:cNvPr id="73" name="矩形 89"/>
          <p:cNvSpPr>
            <a:spLocks noChangeArrowheads="1"/>
          </p:cNvSpPr>
          <p:nvPr/>
        </p:nvSpPr>
        <p:spPr bwMode="auto">
          <a:xfrm>
            <a:off x="3564842" y="1777320"/>
            <a:ext cx="676275" cy="600164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100" kern="0" dirty="0">
                <a:latin typeface="微软雅黑" pitchFamily="34" charset="-122"/>
                <a:ea typeface="微软雅黑" pitchFamily="34" charset="-122"/>
              </a:rPr>
              <a:t>无机与分析化学实验</a:t>
            </a:r>
            <a:r>
              <a:rPr lang="en-US" altLang="zh-CN" sz="1100" b="1" kern="0" dirty="0"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zh-CN" sz="1100" b="1" kern="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1" name="矩形 118"/>
          <p:cNvSpPr>
            <a:spLocks noChangeArrowheads="1"/>
          </p:cNvSpPr>
          <p:nvPr/>
        </p:nvSpPr>
        <p:spPr bwMode="auto">
          <a:xfrm>
            <a:off x="1911574" y="3005808"/>
            <a:ext cx="766762" cy="430887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1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概率统计</a:t>
            </a:r>
            <a:endParaRPr lang="en-US" altLang="zh-CN" sz="110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defRPr/>
            </a:pPr>
            <a:r>
              <a:rPr lang="en-US" altLang="zh-CN" sz="11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3</a:t>
            </a:r>
          </a:p>
        </p:txBody>
      </p:sp>
      <p:sp>
        <p:nvSpPr>
          <p:cNvPr id="72" name="矩形 118"/>
          <p:cNvSpPr>
            <a:spLocks noChangeArrowheads="1"/>
          </p:cNvSpPr>
          <p:nvPr/>
        </p:nvSpPr>
        <p:spPr bwMode="auto">
          <a:xfrm>
            <a:off x="3556904" y="2515469"/>
            <a:ext cx="654050" cy="430887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1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有机化学</a:t>
            </a:r>
            <a:r>
              <a:rPr lang="en-US" altLang="zh-CN" sz="11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4</a:t>
            </a:r>
          </a:p>
        </p:txBody>
      </p:sp>
      <p:sp>
        <p:nvSpPr>
          <p:cNvPr id="74" name="矩形 118"/>
          <p:cNvSpPr>
            <a:spLocks noChangeArrowheads="1"/>
          </p:cNvSpPr>
          <p:nvPr/>
        </p:nvSpPr>
        <p:spPr bwMode="auto">
          <a:xfrm>
            <a:off x="3548173" y="3026772"/>
            <a:ext cx="671512" cy="430887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1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有机实验</a:t>
            </a:r>
            <a:r>
              <a:rPr lang="en-US" altLang="zh-CN" sz="11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2</a:t>
            </a:r>
          </a:p>
        </p:txBody>
      </p:sp>
      <p:sp>
        <p:nvSpPr>
          <p:cNvPr id="92" name="矩形 118"/>
          <p:cNvSpPr>
            <a:spLocks noChangeArrowheads="1"/>
          </p:cNvSpPr>
          <p:nvPr/>
        </p:nvSpPr>
        <p:spPr bwMode="auto">
          <a:xfrm>
            <a:off x="7326991" y="1763034"/>
            <a:ext cx="1454150" cy="430887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100" kern="0" dirty="0" smtClean="0">
                <a:latin typeface="微软雅黑" pitchFamily="34" charset="-122"/>
                <a:ea typeface="微软雅黑" pitchFamily="34" charset="-122"/>
              </a:rPr>
              <a:t>专业导论（生环平台）</a:t>
            </a:r>
            <a:endParaRPr lang="en-US" altLang="zh-CN" sz="1100" kern="0" dirty="0" smtClean="0">
              <a:latin typeface="微软雅黑" pitchFamily="34" charset="-122"/>
              <a:ea typeface="微软雅黑" pitchFamily="34" charset="-122"/>
            </a:endParaRPr>
          </a:p>
          <a:p>
            <a:pPr algn="ctr">
              <a:defRPr/>
            </a:pPr>
            <a:r>
              <a:rPr lang="en-US" altLang="zh-CN" sz="1100" kern="0" dirty="0" smtClean="0">
                <a:latin typeface="微软雅黑" pitchFamily="34" charset="-122"/>
                <a:ea typeface="微软雅黑" pitchFamily="34" charset="-122"/>
              </a:rPr>
              <a:t>2</a:t>
            </a:r>
            <a:endParaRPr lang="en-US" altLang="zh-CN" sz="1100" kern="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1" name="矩形 118"/>
          <p:cNvSpPr>
            <a:spLocks noChangeArrowheads="1"/>
          </p:cNvSpPr>
          <p:nvPr/>
        </p:nvSpPr>
        <p:spPr bwMode="auto">
          <a:xfrm>
            <a:off x="7326991" y="2468700"/>
            <a:ext cx="1493837" cy="430887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100" kern="0" dirty="0" smtClean="0">
                <a:latin typeface="微软雅黑" pitchFamily="34" charset="-122"/>
                <a:ea typeface="微软雅黑" pitchFamily="34" charset="-122"/>
              </a:rPr>
              <a:t>生物学导论</a:t>
            </a:r>
            <a:endParaRPr lang="en-US" altLang="zh-CN" sz="1100" kern="0" dirty="0" smtClean="0">
              <a:latin typeface="微软雅黑" pitchFamily="34" charset="-122"/>
              <a:ea typeface="微软雅黑" pitchFamily="34" charset="-122"/>
            </a:endParaRPr>
          </a:p>
          <a:p>
            <a:pPr algn="ctr">
              <a:defRPr/>
            </a:pPr>
            <a:r>
              <a:rPr lang="en-US" altLang="zh-CN" sz="1100" kern="0" dirty="0" smtClean="0">
                <a:latin typeface="微软雅黑" pitchFamily="34" charset="-122"/>
                <a:ea typeface="微软雅黑" pitchFamily="34" charset="-122"/>
              </a:rPr>
              <a:t>2</a:t>
            </a:r>
            <a:endParaRPr lang="en-US" altLang="zh-CN" sz="1100" kern="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0" y="-6347"/>
            <a:ext cx="12192000" cy="282574"/>
          </a:xfrm>
          <a:prstGeom prst="rect">
            <a:avLst/>
          </a:prstGeom>
          <a:solidFill>
            <a:srgbClr val="A5002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1400" b="1" dirty="0" smtClean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生物技术专业本科阶段课程拓扑图： 平台期课程</a:t>
            </a:r>
            <a:endParaRPr lang="zh-CN" altLang="en-US" sz="1400" b="1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5" name="矩形 140"/>
          <p:cNvSpPr>
            <a:spLocks noChangeArrowheads="1"/>
          </p:cNvSpPr>
          <p:nvPr/>
        </p:nvSpPr>
        <p:spPr bwMode="auto">
          <a:xfrm>
            <a:off x="945691" y="2552160"/>
            <a:ext cx="774700" cy="276999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2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通</a:t>
            </a:r>
            <a:r>
              <a:rPr lang="zh-CN" altLang="en-US" sz="120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识</a:t>
            </a:r>
            <a:r>
              <a:rPr lang="zh-CN" altLang="en-US" sz="12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课程</a:t>
            </a:r>
            <a:endParaRPr lang="zh-CN" altLang="zh-CN" sz="120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9" name="TextBox 78"/>
          <p:cNvSpPr txBox="1">
            <a:spLocks noChangeArrowheads="1"/>
          </p:cNvSpPr>
          <p:nvPr/>
        </p:nvSpPr>
        <p:spPr bwMode="auto">
          <a:xfrm>
            <a:off x="949548" y="644218"/>
            <a:ext cx="784225" cy="461665"/>
          </a:xfrm>
          <a:prstGeom prst="rect">
            <a:avLst/>
          </a:prstGeom>
          <a:solidFill>
            <a:schemeClr val="accent1"/>
          </a:solidFill>
          <a:ln w="19050">
            <a:solidFill>
              <a:srgbClr val="4F81BD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200" b="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通识</a:t>
            </a:r>
            <a:endParaRPr lang="en-US" altLang="zh-CN" sz="1200" b="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 algn="ctr" eaLnBrk="1" hangingPunct="1">
              <a:defRPr/>
            </a:pPr>
            <a:r>
              <a:rPr lang="en-US" altLang="zh-CN" sz="1200" b="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12</a:t>
            </a:r>
            <a:endParaRPr lang="zh-CN" altLang="en-US" sz="1200" b="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</p:txBody>
      </p:sp>
      <p:sp>
        <p:nvSpPr>
          <p:cNvPr id="70" name="圆角矩形 69"/>
          <p:cNvSpPr/>
          <p:nvPr/>
        </p:nvSpPr>
        <p:spPr bwMode="auto">
          <a:xfrm>
            <a:off x="915984" y="610508"/>
            <a:ext cx="832757" cy="4349754"/>
          </a:xfrm>
          <a:prstGeom prst="roundRect">
            <a:avLst/>
          </a:prstGeom>
          <a:noFill/>
          <a:ln w="28575" cap="flat" cmpd="sng" algn="ctr">
            <a:solidFill>
              <a:srgbClr val="4F81BD">
                <a:shade val="50000"/>
              </a:srgbClr>
            </a:solidFill>
            <a:prstDash val="sysDot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600" kern="0">
              <a:solidFill>
                <a:srgbClr val="000000"/>
              </a:solidFill>
              <a:latin typeface="黑体"/>
              <a:ea typeface="黑体"/>
            </a:endParaRPr>
          </a:p>
        </p:txBody>
      </p:sp>
      <p:sp>
        <p:nvSpPr>
          <p:cNvPr id="93" name="矩形 140"/>
          <p:cNvSpPr>
            <a:spLocks noChangeArrowheads="1"/>
          </p:cNvSpPr>
          <p:nvPr/>
        </p:nvSpPr>
        <p:spPr bwMode="auto">
          <a:xfrm>
            <a:off x="4432806" y="3917571"/>
            <a:ext cx="77470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2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通</a:t>
            </a:r>
            <a:r>
              <a:rPr lang="zh-CN" altLang="en-US" sz="120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识实践</a:t>
            </a:r>
            <a:endParaRPr lang="en-US" altLang="zh-CN" sz="1200" kern="0" dirty="0" smtClean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defRPr/>
            </a:pPr>
            <a:r>
              <a:rPr lang="en-US" altLang="zh-CN" sz="12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zh-CN" sz="120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0" name="文本框 122"/>
          <p:cNvSpPr txBox="1">
            <a:spLocks noChangeArrowheads="1"/>
          </p:cNvSpPr>
          <p:nvPr/>
        </p:nvSpPr>
        <p:spPr bwMode="auto">
          <a:xfrm>
            <a:off x="1124797" y="2071541"/>
            <a:ext cx="463588" cy="400110"/>
          </a:xfrm>
          <a:prstGeom prst="rect">
            <a:avLst/>
          </a:prstGeom>
          <a:solidFill>
            <a:srgbClr val="A50021"/>
          </a:solidFill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defRPr/>
            </a:pPr>
            <a:r>
              <a:rPr kumimoji="1" lang="en-US" altLang="zh-CN" sz="2000" b="0" kern="0" dirty="0" smtClean="0">
                <a:solidFill>
                  <a:srgbClr val="FFFFFF"/>
                </a:solidFill>
                <a:latin typeface="Tahoma" pitchFamily="34" charset="0"/>
                <a:cs typeface="Tahoma" pitchFamily="34" charset="0"/>
                <a:sym typeface="Calibri" pitchFamily="34" charset="0"/>
              </a:rPr>
              <a:t>12</a:t>
            </a:r>
            <a:endParaRPr kumimoji="1" lang="zh-CN" altLang="en-US" sz="2000" b="0" kern="0" dirty="0">
              <a:solidFill>
                <a:srgbClr val="FFFFFF"/>
              </a:solidFill>
              <a:latin typeface="Tahoma" pitchFamily="34" charset="0"/>
              <a:cs typeface="Tahoma" pitchFamily="34" charset="0"/>
              <a:sym typeface="Calibri" pitchFamily="34" charset="0"/>
            </a:endParaRPr>
          </a:p>
        </p:txBody>
      </p:sp>
      <p:sp>
        <p:nvSpPr>
          <p:cNvPr id="101" name="圆角矩形 100"/>
          <p:cNvSpPr/>
          <p:nvPr/>
        </p:nvSpPr>
        <p:spPr bwMode="auto">
          <a:xfrm>
            <a:off x="1814053" y="3798212"/>
            <a:ext cx="7905750" cy="1162050"/>
          </a:xfrm>
          <a:prstGeom prst="roundRect">
            <a:avLst/>
          </a:prstGeom>
          <a:noFill/>
          <a:ln w="38100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600" kern="0">
              <a:solidFill>
                <a:srgbClr val="000000"/>
              </a:solidFill>
              <a:latin typeface="黑体"/>
              <a:ea typeface="黑体"/>
            </a:endParaRPr>
          </a:p>
        </p:txBody>
      </p:sp>
      <p:sp>
        <p:nvSpPr>
          <p:cNvPr id="113" name="文本框 3"/>
          <p:cNvSpPr txBox="1">
            <a:spLocks noChangeArrowheads="1"/>
          </p:cNvSpPr>
          <p:nvPr/>
        </p:nvSpPr>
        <p:spPr bwMode="auto">
          <a:xfrm>
            <a:off x="-38485" y="4379237"/>
            <a:ext cx="792614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1200" kern="0" dirty="0">
                <a:solidFill>
                  <a:srgbClr val="000000"/>
                </a:solidFill>
                <a:latin typeface="Arial" pitchFamily="34" charset="0"/>
                <a:cs typeface="Tahoma" pitchFamily="34" charset="0"/>
                <a:sym typeface="Calibri" pitchFamily="34" charset="0"/>
              </a:rPr>
              <a:t>夏季</a:t>
            </a:r>
            <a:r>
              <a:rPr lang="zh-CN" altLang="en-US" sz="1200" kern="0" dirty="0" smtClean="0">
                <a:solidFill>
                  <a:srgbClr val="000000"/>
                </a:solidFill>
                <a:latin typeface="Arial" pitchFamily="34" charset="0"/>
                <a:cs typeface="Tahoma" pitchFamily="34" charset="0"/>
                <a:sym typeface="Calibri" pitchFamily="34" charset="0"/>
              </a:rPr>
              <a:t>学期</a:t>
            </a:r>
            <a:endParaRPr lang="zh-CN" altLang="en-US" sz="1200" kern="0" dirty="0">
              <a:solidFill>
                <a:srgbClr val="000000"/>
              </a:solidFill>
              <a:latin typeface="Arial" pitchFamily="34" charset="0"/>
              <a:cs typeface="Tahoma" pitchFamily="34" charset="0"/>
              <a:sym typeface="Calibri" pitchFamily="34" charset="0"/>
            </a:endParaRPr>
          </a:p>
        </p:txBody>
      </p:sp>
      <p:sp>
        <p:nvSpPr>
          <p:cNvPr id="122" name="文本框 122"/>
          <p:cNvSpPr txBox="1">
            <a:spLocks noChangeArrowheads="1"/>
          </p:cNvSpPr>
          <p:nvPr/>
        </p:nvSpPr>
        <p:spPr bwMode="auto">
          <a:xfrm>
            <a:off x="5514954" y="4155595"/>
            <a:ext cx="324128" cy="400110"/>
          </a:xfrm>
          <a:prstGeom prst="rect">
            <a:avLst/>
          </a:prstGeom>
          <a:solidFill>
            <a:srgbClr val="A50021"/>
          </a:solidFill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defRPr/>
            </a:pPr>
            <a:r>
              <a:rPr kumimoji="1" lang="en-US" altLang="zh-CN" sz="2000" b="0" kern="0" dirty="0" smtClean="0">
                <a:solidFill>
                  <a:srgbClr val="FFFFFF"/>
                </a:solidFill>
                <a:latin typeface="Tahoma" pitchFamily="34" charset="0"/>
                <a:cs typeface="Tahoma" pitchFamily="34" charset="0"/>
                <a:sym typeface="Calibri" pitchFamily="34" charset="0"/>
              </a:rPr>
              <a:t>5</a:t>
            </a:r>
            <a:endParaRPr kumimoji="1" lang="zh-CN" altLang="en-US" sz="2000" b="0" kern="0" dirty="0">
              <a:solidFill>
                <a:srgbClr val="FFFFFF"/>
              </a:solidFill>
              <a:latin typeface="Tahoma" pitchFamily="34" charset="0"/>
              <a:cs typeface="Tahoma" pitchFamily="34" charset="0"/>
              <a:sym typeface="Calibri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093206" y="5618602"/>
            <a:ext cx="6158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拓扑图仅供参考，课程体系的具体要求以教务处文件为准。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842773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 bwMode="auto">
          <a:xfrm>
            <a:off x="2774473" y="845857"/>
            <a:ext cx="7905750" cy="865020"/>
          </a:xfrm>
          <a:prstGeom prst="roundRect">
            <a:avLst/>
          </a:prstGeom>
          <a:noFill/>
          <a:ln w="38100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400" kern="0">
              <a:solidFill>
                <a:srgbClr val="000000"/>
              </a:solidFill>
              <a:latin typeface="黑体"/>
              <a:ea typeface="黑体"/>
            </a:endParaRPr>
          </a:p>
        </p:txBody>
      </p:sp>
      <p:sp>
        <p:nvSpPr>
          <p:cNvPr id="3" name="矩形 81"/>
          <p:cNvSpPr>
            <a:spLocks noChangeArrowheads="1"/>
          </p:cNvSpPr>
          <p:nvPr/>
        </p:nvSpPr>
        <p:spPr bwMode="auto">
          <a:xfrm>
            <a:off x="2941624" y="911071"/>
            <a:ext cx="766763" cy="415498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050" kern="0" dirty="0" smtClean="0">
                <a:latin typeface="微软雅黑" pitchFamily="34" charset="-122"/>
                <a:ea typeface="微软雅黑" pitchFamily="34" charset="-122"/>
              </a:rPr>
              <a:t>生化</a:t>
            </a:r>
            <a:r>
              <a:rPr lang="en-US" altLang="zh-CN" sz="1050" kern="0" dirty="0" smtClean="0">
                <a:latin typeface="微软雅黑" pitchFamily="34" charset="-122"/>
                <a:ea typeface="微软雅黑" pitchFamily="34" charset="-122"/>
              </a:rPr>
              <a:t>B</a:t>
            </a:r>
            <a:r>
              <a:rPr lang="zh-CN" altLang="en-US" sz="1050" kern="0" dirty="0" smtClean="0">
                <a:latin typeface="微软雅黑" pitchFamily="34" charset="-122"/>
                <a:ea typeface="微软雅黑" pitchFamily="34" charset="-122"/>
              </a:rPr>
              <a:t>类（</a:t>
            </a:r>
            <a:r>
              <a:rPr lang="en-US" altLang="zh-CN" sz="1050" kern="0" dirty="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1050" kern="0" dirty="0" smtClean="0"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en-US" altLang="zh-CN" sz="1050" kern="0" dirty="0" smtClean="0">
                <a:latin typeface="微软雅黑" pitchFamily="34" charset="-122"/>
                <a:ea typeface="微软雅黑" pitchFamily="34" charset="-122"/>
              </a:rPr>
              <a:t>3</a:t>
            </a:r>
            <a:endParaRPr lang="en-US" altLang="zh-CN" sz="1050" kern="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矩形 83"/>
          <p:cNvSpPr>
            <a:spLocks noChangeArrowheads="1"/>
          </p:cNvSpPr>
          <p:nvPr/>
        </p:nvSpPr>
        <p:spPr bwMode="auto">
          <a:xfrm>
            <a:off x="4480225" y="1852490"/>
            <a:ext cx="774700" cy="253916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050" kern="0" dirty="0" smtClean="0">
                <a:solidFill>
                  <a:srgbClr val="000000"/>
                </a:solidFill>
                <a:latin typeface="微软雅黑" pitchFamily="34" charset="-122"/>
                <a:ea typeface="微软雅黑" panose="020B0503020204020204" pitchFamily="34" charset="-122"/>
                <a:cs typeface="Arial" pitchFamily="34" charset="0"/>
              </a:rPr>
              <a:t>微生物学</a:t>
            </a:r>
            <a:r>
              <a:rPr lang="en-US" altLang="zh-CN" sz="1050" kern="0" dirty="0" smtClean="0">
                <a:solidFill>
                  <a:srgbClr val="000000"/>
                </a:solidFill>
                <a:latin typeface="微软雅黑" pitchFamily="34" charset="-122"/>
                <a:ea typeface="微软雅黑" panose="020B0503020204020204" pitchFamily="34" charset="-122"/>
                <a:cs typeface="Arial" pitchFamily="34" charset="0"/>
              </a:rPr>
              <a:t>3</a:t>
            </a:r>
            <a:endParaRPr lang="zh-CN" altLang="zh-CN" sz="105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矩形 89"/>
          <p:cNvSpPr>
            <a:spLocks noChangeArrowheads="1"/>
          </p:cNvSpPr>
          <p:nvPr/>
        </p:nvSpPr>
        <p:spPr bwMode="auto">
          <a:xfrm>
            <a:off x="3749539" y="900135"/>
            <a:ext cx="676275" cy="415498"/>
          </a:xfrm>
          <a:prstGeom prst="rect">
            <a:avLst/>
          </a:prstGeom>
          <a:noFill/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050" kern="0" dirty="0" smtClean="0">
                <a:latin typeface="微软雅黑" pitchFamily="34" charset="-122"/>
                <a:ea typeface="微软雅黑" pitchFamily="34" charset="-122"/>
              </a:rPr>
              <a:t>物理化学</a:t>
            </a:r>
            <a:r>
              <a:rPr lang="en-US" altLang="zh-CN" sz="1050" kern="0" dirty="0">
                <a:latin typeface="微软雅黑" pitchFamily="34" charset="-122"/>
                <a:ea typeface="微软雅黑" pitchFamily="34" charset="-122"/>
              </a:rPr>
              <a:t>3</a:t>
            </a:r>
            <a:endParaRPr lang="zh-CN" altLang="zh-CN" sz="1050" kern="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矩形 109"/>
          <p:cNvSpPr>
            <a:spLocks noChangeArrowheads="1"/>
          </p:cNvSpPr>
          <p:nvPr/>
        </p:nvSpPr>
        <p:spPr bwMode="auto">
          <a:xfrm>
            <a:off x="6483880" y="880552"/>
            <a:ext cx="766763" cy="415498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050" kern="0" dirty="0" smtClean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生物学导论实验 </a:t>
            </a:r>
            <a:r>
              <a:rPr lang="zh-CN" altLang="zh-CN" sz="105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endParaRPr lang="en-US" altLang="zh-CN" sz="1050" kern="0" dirty="0">
              <a:solidFill>
                <a:srgbClr val="000000"/>
              </a:solidFill>
              <a:latin typeface="微软雅黑" pitchFamily="34" charset="-122"/>
            </a:endParaRPr>
          </a:p>
        </p:txBody>
      </p:sp>
      <p:sp>
        <p:nvSpPr>
          <p:cNvPr id="7" name="矩形 135"/>
          <p:cNvSpPr>
            <a:spLocks noChangeArrowheads="1"/>
          </p:cNvSpPr>
          <p:nvPr/>
        </p:nvSpPr>
        <p:spPr bwMode="auto">
          <a:xfrm>
            <a:off x="5682695" y="880552"/>
            <a:ext cx="774700" cy="415498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050" kern="0" dirty="0" smtClean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基础生化实验 </a:t>
            </a:r>
            <a:r>
              <a:rPr lang="en-US" altLang="zh-CN" sz="1050" kern="0" dirty="0" smtClean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1.5</a:t>
            </a:r>
            <a:endParaRPr lang="zh-CN" altLang="zh-CN" sz="105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矩形 140"/>
          <p:cNvSpPr>
            <a:spLocks noChangeArrowheads="1"/>
          </p:cNvSpPr>
          <p:nvPr/>
        </p:nvSpPr>
        <p:spPr bwMode="auto">
          <a:xfrm>
            <a:off x="826265" y="905419"/>
            <a:ext cx="900043" cy="276999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wrap="square" lIns="36000" rIns="36000">
            <a:spAutoFit/>
          </a:bodyPr>
          <a:lstStyle/>
          <a:p>
            <a:pPr algn="ctr">
              <a:defRPr/>
            </a:pPr>
            <a:r>
              <a:rPr lang="zh-CN" altLang="en-US" sz="120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马原 </a:t>
            </a:r>
            <a:r>
              <a:rPr lang="en-US" altLang="zh-CN" sz="12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endParaRPr lang="zh-CN" altLang="zh-CN" sz="120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圆角矩形 8"/>
          <p:cNvSpPr/>
          <p:nvPr/>
        </p:nvSpPr>
        <p:spPr bwMode="auto">
          <a:xfrm>
            <a:off x="2790472" y="1793615"/>
            <a:ext cx="7905750" cy="799389"/>
          </a:xfrm>
          <a:prstGeom prst="roundRect">
            <a:avLst/>
          </a:prstGeom>
          <a:noFill/>
          <a:ln w="38100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400" kern="0">
              <a:solidFill>
                <a:srgbClr val="000000"/>
              </a:solidFill>
              <a:latin typeface="黑体"/>
              <a:ea typeface="黑体"/>
            </a:endParaRPr>
          </a:p>
        </p:txBody>
      </p:sp>
      <p:sp>
        <p:nvSpPr>
          <p:cNvPr id="11" name="文本框 3"/>
          <p:cNvSpPr txBox="1">
            <a:spLocks noChangeArrowheads="1"/>
          </p:cNvSpPr>
          <p:nvPr/>
        </p:nvSpPr>
        <p:spPr bwMode="auto">
          <a:xfrm>
            <a:off x="35547" y="1097348"/>
            <a:ext cx="792614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1200" kern="0" dirty="0" smtClean="0">
                <a:solidFill>
                  <a:srgbClr val="000000"/>
                </a:solidFill>
                <a:latin typeface="Arial" pitchFamily="34" charset="0"/>
                <a:cs typeface="Tahoma" pitchFamily="34" charset="0"/>
                <a:sym typeface="Calibri" pitchFamily="34" charset="0"/>
              </a:rPr>
              <a:t>第</a:t>
            </a:r>
            <a:r>
              <a:rPr lang="en-US" altLang="zh-CN" sz="1200" kern="0" dirty="0" smtClean="0">
                <a:solidFill>
                  <a:srgbClr val="000000"/>
                </a:solidFill>
                <a:latin typeface="Arial" pitchFamily="34" charset="0"/>
                <a:cs typeface="Tahoma" pitchFamily="34" charset="0"/>
                <a:sym typeface="Calibri" pitchFamily="34" charset="0"/>
              </a:rPr>
              <a:t>3</a:t>
            </a:r>
            <a:r>
              <a:rPr lang="zh-CN" altLang="en-US" sz="1200" kern="0" dirty="0" smtClean="0">
                <a:solidFill>
                  <a:srgbClr val="000000"/>
                </a:solidFill>
                <a:latin typeface="Arial" pitchFamily="34" charset="0"/>
                <a:cs typeface="Tahoma" pitchFamily="34" charset="0"/>
                <a:sym typeface="Calibri" pitchFamily="34" charset="0"/>
              </a:rPr>
              <a:t>学期</a:t>
            </a:r>
            <a:endParaRPr lang="zh-CN" altLang="en-US" sz="1200" kern="0" dirty="0">
              <a:solidFill>
                <a:srgbClr val="000000"/>
              </a:solidFill>
              <a:latin typeface="Arial" pitchFamily="34" charset="0"/>
              <a:cs typeface="Tahoma" pitchFamily="34" charset="0"/>
              <a:sym typeface="Calibri" pitchFamily="34" charset="0"/>
            </a:endParaRPr>
          </a:p>
        </p:txBody>
      </p:sp>
      <p:sp>
        <p:nvSpPr>
          <p:cNvPr id="12" name="文本框 3"/>
          <p:cNvSpPr txBox="1">
            <a:spLocks noChangeArrowheads="1"/>
          </p:cNvSpPr>
          <p:nvPr/>
        </p:nvSpPr>
        <p:spPr bwMode="auto">
          <a:xfrm>
            <a:off x="0" y="2068045"/>
            <a:ext cx="792614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1200" kern="0" dirty="0" smtClean="0">
                <a:solidFill>
                  <a:srgbClr val="000000"/>
                </a:solidFill>
                <a:latin typeface="Arial" pitchFamily="34" charset="0"/>
                <a:cs typeface="Tahoma" pitchFamily="34" charset="0"/>
                <a:sym typeface="Calibri" pitchFamily="34" charset="0"/>
              </a:rPr>
              <a:t>第</a:t>
            </a:r>
            <a:r>
              <a:rPr lang="en-US" altLang="zh-CN" sz="1200" kern="0" dirty="0" smtClean="0">
                <a:solidFill>
                  <a:srgbClr val="000000"/>
                </a:solidFill>
                <a:latin typeface="Arial" pitchFamily="34" charset="0"/>
                <a:cs typeface="Tahoma" pitchFamily="34" charset="0"/>
                <a:sym typeface="Calibri" pitchFamily="34" charset="0"/>
              </a:rPr>
              <a:t>4</a:t>
            </a:r>
            <a:r>
              <a:rPr lang="zh-CN" altLang="en-US" sz="1200" kern="0" dirty="0" smtClean="0">
                <a:solidFill>
                  <a:srgbClr val="000000"/>
                </a:solidFill>
                <a:latin typeface="Arial" pitchFamily="34" charset="0"/>
                <a:cs typeface="Tahoma" pitchFamily="34" charset="0"/>
                <a:sym typeface="Calibri" pitchFamily="34" charset="0"/>
              </a:rPr>
              <a:t>学期</a:t>
            </a:r>
            <a:endParaRPr lang="zh-CN" altLang="en-US" sz="1200" kern="0" dirty="0">
              <a:solidFill>
                <a:srgbClr val="000000"/>
              </a:solidFill>
              <a:latin typeface="Arial" pitchFamily="34" charset="0"/>
              <a:cs typeface="Tahoma" pitchFamily="34" charset="0"/>
              <a:sym typeface="Calibri" pitchFamily="34" charset="0"/>
            </a:endParaRPr>
          </a:p>
        </p:txBody>
      </p:sp>
      <p:sp>
        <p:nvSpPr>
          <p:cNvPr id="13" name="TextBox 78"/>
          <p:cNvSpPr txBox="1">
            <a:spLocks noChangeArrowheads="1"/>
          </p:cNvSpPr>
          <p:nvPr/>
        </p:nvSpPr>
        <p:spPr bwMode="auto">
          <a:xfrm>
            <a:off x="2997279" y="373425"/>
            <a:ext cx="2278966" cy="430887"/>
          </a:xfrm>
          <a:prstGeom prst="rect">
            <a:avLst/>
          </a:prstGeom>
          <a:solidFill>
            <a:schemeClr val="accent1"/>
          </a:solidFill>
          <a:ln w="19050">
            <a:solidFill>
              <a:srgbClr val="4F81BD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100" b="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</a:t>
            </a:r>
            <a:r>
              <a:rPr lang="zh-CN" altLang="en-US" sz="1100" b="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专业基础课程（必修）</a:t>
            </a:r>
            <a:endParaRPr lang="en-US" altLang="zh-CN" sz="1100" b="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 algn="ctr" eaLnBrk="1" hangingPunct="1">
              <a:defRPr/>
            </a:pPr>
            <a:r>
              <a:rPr lang="en-US" altLang="zh-CN" sz="1100" b="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33</a:t>
            </a:r>
            <a:endParaRPr lang="zh-CN" altLang="en-US" sz="1100" b="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</p:txBody>
      </p:sp>
      <p:sp>
        <p:nvSpPr>
          <p:cNvPr id="14" name="TextBox 78"/>
          <p:cNvSpPr txBox="1">
            <a:spLocks noChangeArrowheads="1"/>
          </p:cNvSpPr>
          <p:nvPr/>
        </p:nvSpPr>
        <p:spPr bwMode="auto">
          <a:xfrm>
            <a:off x="5730421" y="369613"/>
            <a:ext cx="2278966" cy="430887"/>
          </a:xfrm>
          <a:prstGeom prst="rect">
            <a:avLst/>
          </a:prstGeom>
          <a:solidFill>
            <a:schemeClr val="accent1"/>
          </a:solidFill>
          <a:ln w="19050">
            <a:solidFill>
              <a:srgbClr val="4F81BD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100" b="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</a:t>
            </a:r>
            <a:r>
              <a:rPr lang="zh-CN" altLang="en-US" sz="1100" b="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实验实践课程（必修）</a:t>
            </a:r>
            <a:endParaRPr lang="en-US" altLang="zh-CN" sz="1100" b="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 algn="ctr" eaLnBrk="1" hangingPunct="1">
              <a:defRPr/>
            </a:pPr>
            <a:r>
              <a:rPr lang="en-US" altLang="zh-CN" sz="1100" b="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18+12</a:t>
            </a:r>
            <a:endParaRPr lang="zh-CN" altLang="en-US" sz="1100" b="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</p:txBody>
      </p:sp>
      <p:sp>
        <p:nvSpPr>
          <p:cNvPr id="15" name="TextBox 78"/>
          <p:cNvSpPr txBox="1">
            <a:spLocks noChangeArrowheads="1"/>
          </p:cNvSpPr>
          <p:nvPr/>
        </p:nvSpPr>
        <p:spPr bwMode="auto">
          <a:xfrm>
            <a:off x="8321121" y="368252"/>
            <a:ext cx="2278966" cy="4308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rgbClr val="4F81BD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100" b="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</a:t>
            </a:r>
            <a:r>
              <a:rPr lang="zh-CN" altLang="en-US" sz="1100" b="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专业选修课程</a:t>
            </a:r>
            <a:endParaRPr lang="en-US" altLang="zh-CN" sz="1100" b="0" kern="0" dirty="0" smtClean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 algn="ctr" eaLnBrk="1" hangingPunct="1">
              <a:defRPr/>
            </a:pPr>
            <a:r>
              <a:rPr lang="zh-CN" altLang="en-US" sz="1100" b="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须选满</a:t>
            </a:r>
            <a:r>
              <a:rPr lang="en-US" altLang="zh-CN" sz="1100" b="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10</a:t>
            </a:r>
            <a:r>
              <a:rPr lang="zh-CN" altLang="en-US" sz="1100" b="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学分</a:t>
            </a:r>
            <a:endParaRPr lang="zh-CN" altLang="en-US" sz="1100" b="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</p:txBody>
      </p:sp>
      <p:sp>
        <p:nvSpPr>
          <p:cNvPr id="16" name="矩形 81"/>
          <p:cNvSpPr>
            <a:spLocks noChangeArrowheads="1"/>
          </p:cNvSpPr>
          <p:nvPr/>
        </p:nvSpPr>
        <p:spPr bwMode="auto">
          <a:xfrm>
            <a:off x="2931309" y="1852490"/>
            <a:ext cx="766763" cy="415498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050" kern="0" dirty="0" smtClean="0">
                <a:latin typeface="微软雅黑" pitchFamily="34" charset="-122"/>
                <a:ea typeface="微软雅黑" pitchFamily="34" charset="-122"/>
              </a:rPr>
              <a:t>生化</a:t>
            </a:r>
            <a:r>
              <a:rPr lang="en-US" altLang="zh-CN" sz="1050" kern="0" dirty="0" smtClean="0">
                <a:latin typeface="微软雅黑" pitchFamily="34" charset="-122"/>
                <a:ea typeface="微软雅黑" pitchFamily="34" charset="-122"/>
              </a:rPr>
              <a:t>B</a:t>
            </a:r>
            <a:r>
              <a:rPr lang="zh-CN" altLang="en-US" sz="1050" kern="0" dirty="0" smtClean="0">
                <a:latin typeface="微软雅黑" pitchFamily="34" charset="-122"/>
                <a:ea typeface="微软雅黑" pitchFamily="34" charset="-122"/>
              </a:rPr>
              <a:t>类（</a:t>
            </a:r>
            <a:r>
              <a:rPr lang="en-US" altLang="zh-CN" sz="1050" kern="0" dirty="0" smtClean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1050" kern="0" dirty="0" smtClean="0"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en-US" altLang="zh-CN" sz="1050" kern="0" dirty="0" smtClean="0">
                <a:latin typeface="微软雅黑" pitchFamily="34" charset="-122"/>
                <a:ea typeface="微软雅黑" pitchFamily="34" charset="-122"/>
              </a:rPr>
              <a:t>3</a:t>
            </a:r>
            <a:endParaRPr lang="en-US" altLang="zh-CN" sz="1050" kern="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" name="矩形 135"/>
          <p:cNvSpPr>
            <a:spLocks noChangeArrowheads="1"/>
          </p:cNvSpPr>
          <p:nvPr/>
        </p:nvSpPr>
        <p:spPr bwMode="auto">
          <a:xfrm>
            <a:off x="5658744" y="1852490"/>
            <a:ext cx="774700" cy="415498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050" kern="0" dirty="0" smtClean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高级生化实验 </a:t>
            </a:r>
            <a:r>
              <a:rPr lang="en-US" altLang="zh-CN" sz="1050" kern="0" dirty="0" smtClean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1.5</a:t>
            </a:r>
            <a:endParaRPr lang="zh-CN" altLang="zh-CN" sz="105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8" name="矩形 140"/>
          <p:cNvSpPr>
            <a:spLocks noChangeArrowheads="1"/>
          </p:cNvSpPr>
          <p:nvPr/>
        </p:nvSpPr>
        <p:spPr bwMode="auto">
          <a:xfrm>
            <a:off x="1879091" y="1903061"/>
            <a:ext cx="77470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20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生命伦理学 </a:t>
            </a:r>
            <a:r>
              <a:rPr lang="en-US" altLang="zh-CN" sz="120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zh-CN" sz="120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35"/>
          <p:cNvSpPr>
            <a:spLocks noChangeArrowheads="1"/>
          </p:cNvSpPr>
          <p:nvPr/>
        </p:nvSpPr>
        <p:spPr bwMode="auto">
          <a:xfrm>
            <a:off x="6507831" y="1852490"/>
            <a:ext cx="774700" cy="415498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050" kern="0" dirty="0" smtClean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微生物学实验 </a:t>
            </a:r>
            <a:r>
              <a:rPr lang="en-US" altLang="zh-CN" sz="1050" kern="0" dirty="0" smtClean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1.5</a:t>
            </a:r>
            <a:endParaRPr lang="zh-CN" altLang="zh-CN" sz="105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" name="矩形 89"/>
          <p:cNvSpPr>
            <a:spLocks noChangeArrowheads="1"/>
          </p:cNvSpPr>
          <p:nvPr/>
        </p:nvSpPr>
        <p:spPr bwMode="auto">
          <a:xfrm>
            <a:off x="7280492" y="889598"/>
            <a:ext cx="766519" cy="415498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wrap="square" lIns="36000" rIns="36000">
            <a:spAutoFit/>
          </a:bodyPr>
          <a:lstStyle/>
          <a:p>
            <a:pPr algn="ctr">
              <a:defRPr/>
            </a:pPr>
            <a:r>
              <a:rPr lang="zh-CN" altLang="en-US" sz="1050" kern="0" dirty="0" smtClean="0">
                <a:latin typeface="微软雅黑" pitchFamily="34" charset="-122"/>
                <a:ea typeface="微软雅黑" pitchFamily="34" charset="-122"/>
              </a:rPr>
              <a:t>物理化学实验</a:t>
            </a:r>
            <a:r>
              <a:rPr lang="en-US" altLang="zh-CN" sz="1050" kern="0" dirty="0" smtClean="0">
                <a:latin typeface="微软雅黑" pitchFamily="34" charset="-122"/>
                <a:ea typeface="微软雅黑" pitchFamily="34" charset="-122"/>
              </a:rPr>
              <a:t>1.5</a:t>
            </a:r>
            <a:endParaRPr lang="zh-CN" altLang="zh-CN" sz="1050" kern="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" name="圆角矩形 20"/>
          <p:cNvSpPr/>
          <p:nvPr/>
        </p:nvSpPr>
        <p:spPr bwMode="auto">
          <a:xfrm>
            <a:off x="2745580" y="2647643"/>
            <a:ext cx="7905750" cy="1014910"/>
          </a:xfrm>
          <a:prstGeom prst="roundRect">
            <a:avLst/>
          </a:prstGeom>
          <a:noFill/>
          <a:ln w="38100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400" kern="0">
              <a:solidFill>
                <a:srgbClr val="000000"/>
              </a:solidFill>
              <a:latin typeface="黑体"/>
              <a:ea typeface="黑体"/>
            </a:endParaRPr>
          </a:p>
        </p:txBody>
      </p:sp>
      <p:sp>
        <p:nvSpPr>
          <p:cNvPr id="22" name="矩形 81"/>
          <p:cNvSpPr>
            <a:spLocks noChangeArrowheads="1"/>
          </p:cNvSpPr>
          <p:nvPr/>
        </p:nvSpPr>
        <p:spPr bwMode="auto">
          <a:xfrm>
            <a:off x="2876748" y="2780908"/>
            <a:ext cx="766763" cy="415498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050" kern="0" dirty="0" smtClean="0">
                <a:latin typeface="微软雅黑" pitchFamily="34" charset="-122"/>
                <a:ea typeface="微软雅黑" pitchFamily="34" charset="-122"/>
              </a:rPr>
              <a:t>细胞生物学</a:t>
            </a:r>
            <a:r>
              <a:rPr lang="en-US" altLang="zh-CN" sz="1050" kern="0" dirty="0" smtClean="0">
                <a:latin typeface="微软雅黑" pitchFamily="34" charset="-122"/>
                <a:ea typeface="微软雅黑" pitchFamily="34" charset="-122"/>
              </a:rPr>
              <a:t>3</a:t>
            </a:r>
            <a:endParaRPr lang="en-US" altLang="zh-CN" sz="1050" kern="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" name="矩形 83"/>
          <p:cNvSpPr>
            <a:spLocks noChangeArrowheads="1"/>
          </p:cNvSpPr>
          <p:nvPr/>
        </p:nvSpPr>
        <p:spPr bwMode="auto">
          <a:xfrm>
            <a:off x="3767055" y="4003775"/>
            <a:ext cx="774700" cy="415498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050" kern="0" dirty="0" smtClean="0">
                <a:solidFill>
                  <a:srgbClr val="000000"/>
                </a:solidFill>
                <a:latin typeface="微软雅黑" pitchFamily="34" charset="-122"/>
                <a:ea typeface="微软雅黑" panose="020B0503020204020204" pitchFamily="34" charset="-122"/>
                <a:cs typeface="Arial" pitchFamily="34" charset="0"/>
              </a:rPr>
              <a:t>生物统计与数学模型</a:t>
            </a:r>
            <a:r>
              <a:rPr lang="en-US" altLang="zh-CN" sz="1050" kern="0" dirty="0" smtClean="0">
                <a:solidFill>
                  <a:srgbClr val="000000"/>
                </a:solidFill>
                <a:latin typeface="微软雅黑" pitchFamily="34" charset="-122"/>
                <a:ea typeface="微软雅黑" panose="020B0503020204020204" pitchFamily="34" charset="-122"/>
                <a:cs typeface="Arial" pitchFamily="34" charset="0"/>
              </a:rPr>
              <a:t>3</a:t>
            </a:r>
            <a:endParaRPr lang="zh-CN" altLang="zh-CN" sz="105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" name="矩形 89"/>
          <p:cNvSpPr>
            <a:spLocks noChangeArrowheads="1"/>
          </p:cNvSpPr>
          <p:nvPr/>
        </p:nvSpPr>
        <p:spPr bwMode="auto">
          <a:xfrm>
            <a:off x="3744096" y="1865593"/>
            <a:ext cx="676275" cy="415498"/>
          </a:xfrm>
          <a:prstGeom prst="rect">
            <a:avLst/>
          </a:prstGeom>
          <a:noFill/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wrap="square" lIns="36000" rIns="36000">
            <a:spAutoFit/>
          </a:bodyPr>
          <a:lstStyle/>
          <a:p>
            <a:pPr algn="ctr">
              <a:defRPr/>
            </a:pPr>
            <a:r>
              <a:rPr lang="zh-CN" altLang="en-US" sz="1050" kern="0" dirty="0" smtClean="0">
                <a:latin typeface="微软雅黑" pitchFamily="34" charset="-122"/>
                <a:ea typeface="微软雅黑" pitchFamily="34" charset="-122"/>
              </a:rPr>
              <a:t>遗传学（</a:t>
            </a:r>
            <a:r>
              <a:rPr lang="en-US" altLang="zh-CN" sz="1050" kern="0" dirty="0" smtClean="0">
                <a:latin typeface="微软雅黑" pitchFamily="34" charset="-122"/>
                <a:ea typeface="微软雅黑" pitchFamily="34" charset="-122"/>
              </a:rPr>
              <a:t>A</a:t>
            </a:r>
            <a:r>
              <a:rPr lang="zh-CN" altLang="en-US" sz="1050" kern="0" dirty="0" smtClean="0"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en-US" altLang="zh-CN" sz="1050" kern="0" dirty="0" smtClean="0"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zh-CN" sz="1050" kern="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5" name="矩形 109"/>
          <p:cNvSpPr>
            <a:spLocks noChangeArrowheads="1"/>
          </p:cNvSpPr>
          <p:nvPr/>
        </p:nvSpPr>
        <p:spPr bwMode="auto">
          <a:xfrm>
            <a:off x="5640876" y="2784882"/>
            <a:ext cx="766763" cy="415498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050" kern="0" dirty="0" smtClean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细胞生物学实验 </a:t>
            </a:r>
            <a:r>
              <a:rPr lang="zh-CN" altLang="zh-CN" sz="105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endParaRPr lang="en-US" altLang="zh-CN" sz="1050" kern="0" dirty="0">
              <a:solidFill>
                <a:srgbClr val="000000"/>
              </a:solidFill>
              <a:latin typeface="微软雅黑" pitchFamily="34" charset="-122"/>
            </a:endParaRPr>
          </a:p>
        </p:txBody>
      </p:sp>
      <p:sp>
        <p:nvSpPr>
          <p:cNvPr id="26" name="TextBox 67"/>
          <p:cNvSpPr txBox="1">
            <a:spLocks noChangeArrowheads="1"/>
          </p:cNvSpPr>
          <p:nvPr/>
        </p:nvSpPr>
        <p:spPr bwMode="auto">
          <a:xfrm>
            <a:off x="8267712" y="2684500"/>
            <a:ext cx="1208491" cy="4154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wrap="square" lIns="36000" rIns="36000"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1050" b="0" kern="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  <a:sym typeface="Calibri" pitchFamily="34" charset="0"/>
              </a:rPr>
              <a:t>生化反应工程与发酵工程</a:t>
            </a:r>
            <a:r>
              <a:rPr lang="en-US" altLang="zh-CN" sz="1050" b="0" kern="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  <a:sym typeface="Calibri" pitchFamily="34" charset="0"/>
              </a:rPr>
              <a:t>3</a:t>
            </a:r>
            <a:endParaRPr lang="en-US" altLang="zh-CN" sz="1050" b="0" kern="0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  <a:cs typeface="Arial" pitchFamily="34" charset="0"/>
              <a:sym typeface="Calibri" pitchFamily="34" charset="0"/>
            </a:endParaRPr>
          </a:p>
        </p:txBody>
      </p:sp>
      <p:sp>
        <p:nvSpPr>
          <p:cNvPr id="28" name="矩形 140"/>
          <p:cNvSpPr>
            <a:spLocks noChangeArrowheads="1"/>
          </p:cNvSpPr>
          <p:nvPr/>
        </p:nvSpPr>
        <p:spPr bwMode="auto">
          <a:xfrm>
            <a:off x="1848804" y="2883842"/>
            <a:ext cx="774700" cy="276999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2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通</a:t>
            </a:r>
            <a:r>
              <a:rPr lang="zh-CN" altLang="en-US" sz="120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识</a:t>
            </a:r>
            <a:r>
              <a:rPr lang="zh-CN" altLang="en-US" sz="12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课程</a:t>
            </a:r>
            <a:endParaRPr lang="zh-CN" altLang="zh-CN" sz="120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9" name="圆角矩形 28"/>
          <p:cNvSpPr/>
          <p:nvPr/>
        </p:nvSpPr>
        <p:spPr bwMode="auto">
          <a:xfrm>
            <a:off x="2745580" y="3893764"/>
            <a:ext cx="7905750" cy="1014627"/>
          </a:xfrm>
          <a:prstGeom prst="roundRect">
            <a:avLst/>
          </a:prstGeom>
          <a:noFill/>
          <a:ln w="38100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400" kern="0">
              <a:solidFill>
                <a:srgbClr val="000000"/>
              </a:solidFill>
              <a:latin typeface="黑体"/>
              <a:ea typeface="黑体"/>
            </a:endParaRPr>
          </a:p>
        </p:txBody>
      </p:sp>
      <p:sp>
        <p:nvSpPr>
          <p:cNvPr id="30" name="矩形 140"/>
          <p:cNvSpPr>
            <a:spLocks noChangeArrowheads="1"/>
          </p:cNvSpPr>
          <p:nvPr/>
        </p:nvSpPr>
        <p:spPr bwMode="auto">
          <a:xfrm>
            <a:off x="1890266" y="3947070"/>
            <a:ext cx="774700" cy="276999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2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通</a:t>
            </a:r>
            <a:r>
              <a:rPr lang="zh-CN" altLang="en-US" sz="120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识</a:t>
            </a:r>
            <a:r>
              <a:rPr lang="zh-CN" altLang="en-US" sz="12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课程</a:t>
            </a:r>
            <a:endParaRPr lang="zh-CN" altLang="zh-CN" sz="120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4" name="矩形 81"/>
          <p:cNvSpPr>
            <a:spLocks noChangeArrowheads="1"/>
          </p:cNvSpPr>
          <p:nvPr/>
        </p:nvSpPr>
        <p:spPr bwMode="auto">
          <a:xfrm>
            <a:off x="3690936" y="2778655"/>
            <a:ext cx="766763" cy="415498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050" kern="0" dirty="0" smtClean="0">
                <a:latin typeface="微软雅黑" pitchFamily="34" charset="-122"/>
                <a:ea typeface="微软雅黑" pitchFamily="34" charset="-122"/>
              </a:rPr>
              <a:t>分子生物学（</a:t>
            </a:r>
            <a:r>
              <a:rPr lang="en-US" altLang="zh-CN" sz="1050" kern="0" dirty="0" smtClean="0">
                <a:latin typeface="微软雅黑" pitchFamily="34" charset="-122"/>
                <a:ea typeface="微软雅黑" pitchFamily="34" charset="-122"/>
              </a:rPr>
              <a:t>F</a:t>
            </a:r>
            <a:r>
              <a:rPr lang="zh-CN" altLang="en-US" sz="1050" kern="0" dirty="0" smtClean="0"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en-US" altLang="zh-CN" sz="1050" kern="0" dirty="0" smtClean="0">
                <a:latin typeface="微软雅黑" pitchFamily="34" charset="-122"/>
                <a:ea typeface="微软雅黑" pitchFamily="34" charset="-122"/>
              </a:rPr>
              <a:t>4</a:t>
            </a:r>
            <a:endParaRPr lang="en-US" altLang="zh-CN" sz="1050" kern="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6" name="矩形 135"/>
          <p:cNvSpPr>
            <a:spLocks noChangeArrowheads="1"/>
          </p:cNvSpPr>
          <p:nvPr/>
        </p:nvSpPr>
        <p:spPr bwMode="auto">
          <a:xfrm>
            <a:off x="6560870" y="5306737"/>
            <a:ext cx="774700" cy="4154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05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生物技术综合实验</a:t>
            </a:r>
            <a:r>
              <a:rPr lang="en-US" altLang="zh-CN" sz="105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zh-CN" sz="105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7" name="文本框 3"/>
          <p:cNvSpPr txBox="1">
            <a:spLocks noChangeArrowheads="1"/>
          </p:cNvSpPr>
          <p:nvPr/>
        </p:nvSpPr>
        <p:spPr bwMode="auto">
          <a:xfrm>
            <a:off x="-20287" y="3807494"/>
            <a:ext cx="792614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1200" kern="0" dirty="0" smtClean="0">
                <a:solidFill>
                  <a:srgbClr val="000000"/>
                </a:solidFill>
                <a:latin typeface="Arial" pitchFamily="34" charset="0"/>
                <a:cs typeface="Tahoma" pitchFamily="34" charset="0"/>
                <a:sym typeface="Calibri" pitchFamily="34" charset="0"/>
              </a:rPr>
              <a:t>第</a:t>
            </a:r>
            <a:r>
              <a:rPr lang="en-US" altLang="zh-CN" sz="1200" kern="0" dirty="0" smtClean="0">
                <a:solidFill>
                  <a:srgbClr val="000000"/>
                </a:solidFill>
                <a:latin typeface="Arial" pitchFamily="34" charset="0"/>
                <a:cs typeface="Tahoma" pitchFamily="34" charset="0"/>
                <a:sym typeface="Calibri" pitchFamily="34" charset="0"/>
              </a:rPr>
              <a:t>6</a:t>
            </a:r>
            <a:r>
              <a:rPr lang="zh-CN" altLang="en-US" sz="1200" kern="0" dirty="0" smtClean="0">
                <a:solidFill>
                  <a:srgbClr val="000000"/>
                </a:solidFill>
                <a:latin typeface="Arial" pitchFamily="34" charset="0"/>
                <a:cs typeface="Tahoma" pitchFamily="34" charset="0"/>
                <a:sym typeface="Calibri" pitchFamily="34" charset="0"/>
              </a:rPr>
              <a:t>学期</a:t>
            </a:r>
            <a:endParaRPr lang="zh-CN" altLang="en-US" sz="1200" kern="0" dirty="0">
              <a:solidFill>
                <a:srgbClr val="000000"/>
              </a:solidFill>
              <a:latin typeface="Arial" pitchFamily="34" charset="0"/>
              <a:cs typeface="Tahoma" pitchFamily="34" charset="0"/>
              <a:sym typeface="Calibri" pitchFamily="34" charset="0"/>
            </a:endParaRPr>
          </a:p>
        </p:txBody>
      </p:sp>
      <p:sp>
        <p:nvSpPr>
          <p:cNvPr id="38" name="圆角矩形 37"/>
          <p:cNvSpPr/>
          <p:nvPr/>
        </p:nvSpPr>
        <p:spPr bwMode="auto">
          <a:xfrm>
            <a:off x="1815746" y="309699"/>
            <a:ext cx="836350" cy="6419164"/>
          </a:xfrm>
          <a:prstGeom prst="roundRect">
            <a:avLst/>
          </a:prstGeom>
          <a:noFill/>
          <a:ln w="28575" cap="flat" cmpd="sng" algn="ctr">
            <a:solidFill>
              <a:srgbClr val="4F81BD">
                <a:shade val="50000"/>
              </a:srgbClr>
            </a:solidFill>
            <a:prstDash val="sysDot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400" kern="0">
              <a:solidFill>
                <a:srgbClr val="000000"/>
              </a:solidFill>
              <a:latin typeface="黑体"/>
              <a:ea typeface="黑体"/>
            </a:endParaRPr>
          </a:p>
        </p:txBody>
      </p:sp>
      <p:sp>
        <p:nvSpPr>
          <p:cNvPr id="40" name="文本框 3"/>
          <p:cNvSpPr txBox="1">
            <a:spLocks noChangeArrowheads="1"/>
          </p:cNvSpPr>
          <p:nvPr/>
        </p:nvSpPr>
        <p:spPr bwMode="auto">
          <a:xfrm>
            <a:off x="-20287" y="2891940"/>
            <a:ext cx="792614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1200" kern="0" dirty="0" smtClean="0">
                <a:solidFill>
                  <a:srgbClr val="000000"/>
                </a:solidFill>
                <a:latin typeface="Arial" pitchFamily="34" charset="0"/>
                <a:cs typeface="Tahoma" pitchFamily="34" charset="0"/>
                <a:sym typeface="Calibri" pitchFamily="34" charset="0"/>
              </a:rPr>
              <a:t>第</a:t>
            </a:r>
            <a:r>
              <a:rPr lang="en-US" altLang="zh-CN" sz="1200" kern="0" dirty="0" smtClean="0">
                <a:solidFill>
                  <a:srgbClr val="000000"/>
                </a:solidFill>
                <a:latin typeface="Arial" pitchFamily="34" charset="0"/>
                <a:cs typeface="Tahoma" pitchFamily="34" charset="0"/>
                <a:sym typeface="Calibri" pitchFamily="34" charset="0"/>
              </a:rPr>
              <a:t>5</a:t>
            </a:r>
            <a:r>
              <a:rPr lang="zh-CN" altLang="en-US" sz="1200" kern="0" dirty="0" smtClean="0">
                <a:solidFill>
                  <a:srgbClr val="000000"/>
                </a:solidFill>
                <a:latin typeface="Arial" pitchFamily="34" charset="0"/>
                <a:cs typeface="Tahoma" pitchFamily="34" charset="0"/>
                <a:sym typeface="Calibri" pitchFamily="34" charset="0"/>
              </a:rPr>
              <a:t>学期</a:t>
            </a:r>
            <a:endParaRPr lang="zh-CN" altLang="en-US" sz="1200" kern="0" dirty="0">
              <a:solidFill>
                <a:srgbClr val="000000"/>
              </a:solidFill>
              <a:latin typeface="Arial" pitchFamily="34" charset="0"/>
              <a:cs typeface="Tahoma" pitchFamily="34" charset="0"/>
              <a:sym typeface="Calibri" pitchFamily="34" charset="0"/>
            </a:endParaRPr>
          </a:p>
        </p:txBody>
      </p:sp>
      <p:sp>
        <p:nvSpPr>
          <p:cNvPr id="41" name="文本框 3"/>
          <p:cNvSpPr txBox="1">
            <a:spLocks noChangeArrowheads="1"/>
          </p:cNvSpPr>
          <p:nvPr/>
        </p:nvSpPr>
        <p:spPr bwMode="auto">
          <a:xfrm>
            <a:off x="-20287" y="5037543"/>
            <a:ext cx="792614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1200" kern="0" dirty="0" smtClean="0">
                <a:solidFill>
                  <a:srgbClr val="000000"/>
                </a:solidFill>
                <a:latin typeface="Arial" pitchFamily="34" charset="0"/>
                <a:cs typeface="Tahoma" pitchFamily="34" charset="0"/>
                <a:sym typeface="Calibri" pitchFamily="34" charset="0"/>
              </a:rPr>
              <a:t>第</a:t>
            </a:r>
            <a:r>
              <a:rPr lang="en-US" altLang="zh-CN" sz="1200" kern="0" dirty="0">
                <a:solidFill>
                  <a:srgbClr val="000000"/>
                </a:solidFill>
                <a:latin typeface="Arial" pitchFamily="34" charset="0"/>
                <a:cs typeface="Tahoma" pitchFamily="34" charset="0"/>
                <a:sym typeface="Calibri" pitchFamily="34" charset="0"/>
              </a:rPr>
              <a:t>7</a:t>
            </a:r>
            <a:r>
              <a:rPr lang="zh-CN" altLang="en-US" sz="1200" kern="0" dirty="0" smtClean="0">
                <a:solidFill>
                  <a:srgbClr val="000000"/>
                </a:solidFill>
                <a:latin typeface="Arial" pitchFamily="34" charset="0"/>
                <a:cs typeface="Tahoma" pitchFamily="34" charset="0"/>
                <a:sym typeface="Calibri" pitchFamily="34" charset="0"/>
              </a:rPr>
              <a:t>学期</a:t>
            </a:r>
            <a:endParaRPr lang="zh-CN" altLang="en-US" sz="1200" kern="0" dirty="0">
              <a:solidFill>
                <a:srgbClr val="000000"/>
              </a:solidFill>
              <a:latin typeface="Arial" pitchFamily="34" charset="0"/>
              <a:cs typeface="Tahoma" pitchFamily="34" charset="0"/>
              <a:sym typeface="Calibri" pitchFamily="34" charset="0"/>
            </a:endParaRPr>
          </a:p>
        </p:txBody>
      </p:sp>
      <p:sp>
        <p:nvSpPr>
          <p:cNvPr id="42" name="文本框 3"/>
          <p:cNvSpPr txBox="1">
            <a:spLocks noChangeArrowheads="1"/>
          </p:cNvSpPr>
          <p:nvPr/>
        </p:nvSpPr>
        <p:spPr bwMode="auto">
          <a:xfrm>
            <a:off x="-20400" y="6272969"/>
            <a:ext cx="792614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defRPr/>
            </a:pPr>
            <a:r>
              <a:rPr lang="zh-CN" altLang="en-US" sz="1200" kern="0" dirty="0" smtClean="0">
                <a:solidFill>
                  <a:srgbClr val="000000"/>
                </a:solidFill>
                <a:latin typeface="Arial" pitchFamily="34" charset="0"/>
                <a:cs typeface="Tahoma" pitchFamily="34" charset="0"/>
                <a:sym typeface="Calibri" pitchFamily="34" charset="0"/>
              </a:rPr>
              <a:t>第</a:t>
            </a:r>
            <a:r>
              <a:rPr lang="en-US" altLang="zh-CN" sz="1200" kern="0" dirty="0">
                <a:solidFill>
                  <a:srgbClr val="000000"/>
                </a:solidFill>
                <a:latin typeface="Arial" pitchFamily="34" charset="0"/>
                <a:cs typeface="Tahoma" pitchFamily="34" charset="0"/>
                <a:sym typeface="Calibri" pitchFamily="34" charset="0"/>
              </a:rPr>
              <a:t>8</a:t>
            </a:r>
            <a:r>
              <a:rPr lang="zh-CN" altLang="en-US" sz="1200" kern="0" dirty="0" smtClean="0">
                <a:solidFill>
                  <a:srgbClr val="000000"/>
                </a:solidFill>
                <a:latin typeface="Arial" pitchFamily="34" charset="0"/>
                <a:cs typeface="Tahoma" pitchFamily="34" charset="0"/>
                <a:sym typeface="Calibri" pitchFamily="34" charset="0"/>
              </a:rPr>
              <a:t>学期</a:t>
            </a:r>
            <a:endParaRPr lang="zh-CN" altLang="en-US" sz="1200" kern="0" dirty="0">
              <a:solidFill>
                <a:srgbClr val="000000"/>
              </a:solidFill>
              <a:latin typeface="Arial" pitchFamily="34" charset="0"/>
              <a:cs typeface="Tahoma" pitchFamily="34" charset="0"/>
              <a:sym typeface="Calibri" pitchFamily="34" charset="0"/>
            </a:endParaRPr>
          </a:p>
        </p:txBody>
      </p:sp>
      <p:sp>
        <p:nvSpPr>
          <p:cNvPr id="43" name="圆角矩形 42"/>
          <p:cNvSpPr/>
          <p:nvPr/>
        </p:nvSpPr>
        <p:spPr bwMode="auto">
          <a:xfrm>
            <a:off x="2736075" y="5245569"/>
            <a:ext cx="7905750" cy="804457"/>
          </a:xfrm>
          <a:prstGeom prst="roundRect">
            <a:avLst/>
          </a:prstGeom>
          <a:noFill/>
          <a:ln w="38100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400" kern="0">
              <a:solidFill>
                <a:srgbClr val="000000"/>
              </a:solidFill>
              <a:latin typeface="黑体"/>
              <a:ea typeface="黑体"/>
            </a:endParaRPr>
          </a:p>
        </p:txBody>
      </p:sp>
      <p:sp>
        <p:nvSpPr>
          <p:cNvPr id="44" name="圆角矩形 43"/>
          <p:cNvSpPr/>
          <p:nvPr/>
        </p:nvSpPr>
        <p:spPr bwMode="auto">
          <a:xfrm>
            <a:off x="2745580" y="6147897"/>
            <a:ext cx="7905750" cy="677562"/>
          </a:xfrm>
          <a:prstGeom prst="roundRect">
            <a:avLst/>
          </a:prstGeom>
          <a:noFill/>
          <a:ln w="38100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400" kern="0">
              <a:solidFill>
                <a:srgbClr val="000000"/>
              </a:solidFill>
              <a:latin typeface="黑体"/>
              <a:ea typeface="黑体"/>
            </a:endParaRPr>
          </a:p>
        </p:txBody>
      </p:sp>
      <p:sp>
        <p:nvSpPr>
          <p:cNvPr id="45" name="TextBox 78"/>
          <p:cNvSpPr txBox="1">
            <a:spLocks noChangeArrowheads="1"/>
          </p:cNvSpPr>
          <p:nvPr/>
        </p:nvSpPr>
        <p:spPr bwMode="auto">
          <a:xfrm>
            <a:off x="1868765" y="385406"/>
            <a:ext cx="740591" cy="461665"/>
          </a:xfrm>
          <a:prstGeom prst="rect">
            <a:avLst/>
          </a:prstGeom>
          <a:solidFill>
            <a:schemeClr val="accent1"/>
          </a:solidFill>
          <a:ln w="19050">
            <a:solidFill>
              <a:srgbClr val="4F81BD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200" b="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通识</a:t>
            </a:r>
            <a:endParaRPr lang="en-US" altLang="zh-CN" sz="1200" b="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 algn="ctr" eaLnBrk="1" hangingPunct="1">
              <a:defRPr/>
            </a:pPr>
            <a:endParaRPr lang="zh-CN" altLang="en-US" sz="1200" b="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0" y="-6347"/>
            <a:ext cx="12192000" cy="282574"/>
          </a:xfrm>
          <a:prstGeom prst="rect">
            <a:avLst/>
          </a:prstGeom>
          <a:solidFill>
            <a:srgbClr val="A5002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1400" b="1" dirty="0" smtClean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生物技术专业本科阶段课程拓扑图：学院阶段课程</a:t>
            </a:r>
            <a:endParaRPr lang="zh-CN" altLang="en-US" sz="1400" b="1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7" name="矩形 81"/>
          <p:cNvSpPr>
            <a:spLocks noChangeArrowheads="1"/>
          </p:cNvSpPr>
          <p:nvPr/>
        </p:nvSpPr>
        <p:spPr bwMode="auto">
          <a:xfrm>
            <a:off x="4499328" y="2792704"/>
            <a:ext cx="766763" cy="415498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050" kern="0" dirty="0" smtClean="0">
                <a:latin typeface="微软雅黑" pitchFamily="34" charset="-122"/>
                <a:ea typeface="微软雅黑" pitchFamily="34" charset="-122"/>
              </a:rPr>
              <a:t>应用生物信息学</a:t>
            </a:r>
            <a:r>
              <a:rPr lang="en-US" altLang="zh-CN" sz="1050" kern="0" dirty="0" smtClean="0">
                <a:latin typeface="微软雅黑" pitchFamily="34" charset="-122"/>
                <a:ea typeface="微软雅黑" pitchFamily="34" charset="-122"/>
              </a:rPr>
              <a:t>2</a:t>
            </a:r>
            <a:endParaRPr lang="en-US" altLang="zh-CN" sz="1050" kern="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8" name="矩形 81"/>
          <p:cNvSpPr>
            <a:spLocks noChangeArrowheads="1"/>
          </p:cNvSpPr>
          <p:nvPr/>
        </p:nvSpPr>
        <p:spPr bwMode="auto">
          <a:xfrm>
            <a:off x="8311353" y="3949812"/>
            <a:ext cx="766763" cy="4154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050" kern="0" dirty="0" smtClean="0">
                <a:latin typeface="微软雅黑" pitchFamily="34" charset="-122"/>
                <a:ea typeface="微软雅黑" pitchFamily="34" charset="-122"/>
              </a:rPr>
              <a:t>基因工程（</a:t>
            </a:r>
            <a:r>
              <a:rPr lang="en-US" altLang="zh-CN" sz="1050" kern="0" dirty="0" smtClean="0">
                <a:latin typeface="微软雅黑" pitchFamily="34" charset="-122"/>
                <a:ea typeface="微软雅黑" pitchFamily="34" charset="-122"/>
              </a:rPr>
              <a:t>A</a:t>
            </a:r>
            <a:r>
              <a:rPr lang="zh-CN" altLang="en-US" sz="1050" kern="0" dirty="0" smtClean="0"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en-US" altLang="zh-CN" sz="1050" kern="0" dirty="0" smtClean="0">
                <a:latin typeface="微软雅黑" pitchFamily="34" charset="-122"/>
                <a:ea typeface="微软雅黑" pitchFamily="34" charset="-122"/>
              </a:rPr>
              <a:t>2</a:t>
            </a:r>
            <a:endParaRPr lang="en-US" altLang="zh-CN" sz="1050" kern="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9" name="矩形 81"/>
          <p:cNvSpPr>
            <a:spLocks noChangeArrowheads="1"/>
          </p:cNvSpPr>
          <p:nvPr/>
        </p:nvSpPr>
        <p:spPr bwMode="auto">
          <a:xfrm>
            <a:off x="2876748" y="4003775"/>
            <a:ext cx="766763" cy="415498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050" kern="0" dirty="0" smtClean="0">
                <a:latin typeface="微软雅黑" pitchFamily="34" charset="-122"/>
                <a:ea typeface="微软雅黑" pitchFamily="34" charset="-122"/>
              </a:rPr>
              <a:t>生化分析原理与方法</a:t>
            </a:r>
            <a:r>
              <a:rPr lang="en-US" altLang="zh-CN" sz="1050" kern="0" dirty="0" smtClean="0">
                <a:latin typeface="微软雅黑" pitchFamily="34" charset="-122"/>
                <a:ea typeface="微软雅黑" pitchFamily="34" charset="-122"/>
              </a:rPr>
              <a:t>2</a:t>
            </a:r>
            <a:endParaRPr lang="en-US" altLang="zh-CN" sz="1050" kern="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2" name="圆角矩形 51"/>
          <p:cNvSpPr/>
          <p:nvPr/>
        </p:nvSpPr>
        <p:spPr bwMode="auto">
          <a:xfrm>
            <a:off x="8182183" y="295577"/>
            <a:ext cx="2588041" cy="5564018"/>
          </a:xfrm>
          <a:prstGeom prst="roundRect">
            <a:avLst/>
          </a:prstGeom>
          <a:noFill/>
          <a:ln w="28575" cap="flat" cmpd="sng" algn="ctr">
            <a:solidFill>
              <a:srgbClr val="4F81BD">
                <a:shade val="50000"/>
              </a:srgbClr>
            </a:solidFill>
            <a:prstDash val="sysDot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600" kern="0">
              <a:solidFill>
                <a:srgbClr val="000000"/>
              </a:solidFill>
              <a:latin typeface="黑体"/>
              <a:ea typeface="黑体"/>
            </a:endParaRPr>
          </a:p>
        </p:txBody>
      </p:sp>
      <p:sp>
        <p:nvSpPr>
          <p:cNvPr id="53" name="圆角矩形 52"/>
          <p:cNvSpPr/>
          <p:nvPr/>
        </p:nvSpPr>
        <p:spPr bwMode="auto">
          <a:xfrm>
            <a:off x="5590753" y="268422"/>
            <a:ext cx="2588041" cy="6519238"/>
          </a:xfrm>
          <a:prstGeom prst="roundRect">
            <a:avLst/>
          </a:prstGeom>
          <a:noFill/>
          <a:ln w="28575" cap="flat" cmpd="sng" algn="ctr">
            <a:solidFill>
              <a:srgbClr val="4F81BD">
                <a:shade val="50000"/>
              </a:srgbClr>
            </a:solidFill>
            <a:prstDash val="sysDot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600" kern="0">
              <a:solidFill>
                <a:srgbClr val="000000"/>
              </a:solidFill>
              <a:latin typeface="黑体"/>
              <a:ea typeface="黑体"/>
            </a:endParaRPr>
          </a:p>
        </p:txBody>
      </p:sp>
      <p:sp>
        <p:nvSpPr>
          <p:cNvPr id="55" name="矩形 109"/>
          <p:cNvSpPr>
            <a:spLocks noChangeArrowheads="1"/>
          </p:cNvSpPr>
          <p:nvPr/>
        </p:nvSpPr>
        <p:spPr bwMode="auto">
          <a:xfrm>
            <a:off x="5717117" y="2287523"/>
            <a:ext cx="1149652" cy="253916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wrap="square" lIns="36000" rIns="36000">
            <a:spAutoFit/>
          </a:bodyPr>
          <a:lstStyle/>
          <a:p>
            <a:pPr algn="ctr">
              <a:defRPr/>
            </a:pPr>
            <a:r>
              <a:rPr lang="zh-CN" altLang="en-US" sz="1050" kern="0" dirty="0" smtClean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遗传学实验 </a:t>
            </a:r>
            <a:r>
              <a:rPr lang="zh-CN" altLang="zh-CN" sz="105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endParaRPr lang="en-US" altLang="zh-CN" sz="1050" kern="0" dirty="0">
              <a:solidFill>
                <a:srgbClr val="000000"/>
              </a:solidFill>
              <a:latin typeface="微软雅黑" pitchFamily="34" charset="-122"/>
            </a:endParaRPr>
          </a:p>
        </p:txBody>
      </p:sp>
      <p:sp>
        <p:nvSpPr>
          <p:cNvPr id="56" name="矩形 135"/>
          <p:cNvSpPr>
            <a:spLocks noChangeArrowheads="1"/>
          </p:cNvSpPr>
          <p:nvPr/>
        </p:nvSpPr>
        <p:spPr bwMode="auto">
          <a:xfrm>
            <a:off x="5669761" y="5322911"/>
            <a:ext cx="774700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endParaRPr lang="en-US" altLang="zh-CN" sz="1050" kern="0" dirty="0" smtClean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defRPr/>
            </a:pPr>
            <a:endParaRPr lang="en-US" altLang="zh-CN" sz="105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defRPr/>
            </a:pPr>
            <a:endParaRPr lang="en-US" altLang="zh-CN" sz="1050" kern="0" dirty="0" smtClean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defRPr/>
            </a:pPr>
            <a:r>
              <a:rPr lang="zh-CN" altLang="en-US" sz="105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毕业设计（论文）</a:t>
            </a:r>
            <a:r>
              <a:rPr lang="en-US" altLang="zh-CN" sz="105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12</a:t>
            </a:r>
          </a:p>
          <a:p>
            <a:pPr algn="ctr">
              <a:defRPr/>
            </a:pPr>
            <a:endParaRPr lang="en-US" altLang="zh-CN" sz="1050" kern="0" dirty="0" smtClean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defRPr/>
            </a:pPr>
            <a:endParaRPr lang="en-US" altLang="zh-CN" sz="105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defRPr/>
            </a:pPr>
            <a:endParaRPr lang="zh-CN" altLang="zh-CN" sz="105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7" name="矩形 135"/>
          <p:cNvSpPr>
            <a:spLocks noChangeArrowheads="1"/>
          </p:cNvSpPr>
          <p:nvPr/>
        </p:nvSpPr>
        <p:spPr bwMode="auto">
          <a:xfrm>
            <a:off x="7335570" y="1827578"/>
            <a:ext cx="774700" cy="4154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050" kern="0" dirty="0" smtClean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科技实验与创新（</a:t>
            </a:r>
            <a:r>
              <a:rPr lang="en-US" altLang="zh-CN" sz="1050" kern="0" dirty="0" smtClean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1</a:t>
            </a:r>
            <a:r>
              <a:rPr lang="zh-CN" altLang="en-US" sz="1050" kern="0" dirty="0" smtClean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）</a:t>
            </a:r>
            <a:r>
              <a:rPr lang="en-US" altLang="zh-CN" sz="1050" kern="0" dirty="0" smtClean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2</a:t>
            </a:r>
            <a:endParaRPr lang="zh-CN" altLang="zh-CN" sz="105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8" name="矩形 135"/>
          <p:cNvSpPr>
            <a:spLocks noChangeArrowheads="1"/>
          </p:cNvSpPr>
          <p:nvPr/>
        </p:nvSpPr>
        <p:spPr bwMode="auto">
          <a:xfrm>
            <a:off x="7369786" y="2805984"/>
            <a:ext cx="774700" cy="4154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050" kern="0" dirty="0" smtClean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科技实验与创新（</a:t>
            </a:r>
            <a:r>
              <a:rPr lang="en-US" altLang="zh-CN" sz="1050" kern="0" dirty="0" smtClean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2</a:t>
            </a:r>
            <a:r>
              <a:rPr lang="zh-CN" altLang="en-US" sz="1050" kern="0" dirty="0" smtClean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）</a:t>
            </a:r>
            <a:r>
              <a:rPr lang="en-US" altLang="zh-CN" sz="1050" kern="0" dirty="0" smtClean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1</a:t>
            </a:r>
            <a:endParaRPr lang="zh-CN" altLang="zh-CN" sz="105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9" name="矩形 135"/>
          <p:cNvSpPr>
            <a:spLocks noChangeArrowheads="1"/>
          </p:cNvSpPr>
          <p:nvPr/>
        </p:nvSpPr>
        <p:spPr bwMode="auto">
          <a:xfrm>
            <a:off x="7357864" y="3949574"/>
            <a:ext cx="774700" cy="4154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050" kern="0" dirty="0" smtClean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科技实验与创新（</a:t>
            </a:r>
            <a:r>
              <a:rPr lang="en-US" altLang="zh-CN" sz="1050" kern="0" dirty="0" smtClean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3</a:t>
            </a:r>
            <a:r>
              <a:rPr lang="zh-CN" altLang="en-US" sz="1050" kern="0" dirty="0" smtClean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）</a:t>
            </a:r>
            <a:r>
              <a:rPr lang="en-US" altLang="zh-CN" sz="1050" kern="0" dirty="0" smtClean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1</a:t>
            </a:r>
            <a:endParaRPr lang="zh-CN" altLang="zh-CN" sz="105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0" name="矩形 135"/>
          <p:cNvSpPr>
            <a:spLocks noChangeArrowheads="1"/>
          </p:cNvSpPr>
          <p:nvPr/>
        </p:nvSpPr>
        <p:spPr bwMode="auto">
          <a:xfrm>
            <a:off x="6507831" y="3985579"/>
            <a:ext cx="774700" cy="4154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050" kern="0" dirty="0" smtClean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专业实习</a:t>
            </a:r>
            <a:endParaRPr lang="en-US" altLang="zh-CN" sz="1050" kern="0" dirty="0" smtClean="0">
              <a:solidFill>
                <a:srgbClr val="000000"/>
              </a:solidFill>
              <a:latin typeface="微软雅黑" pitchFamily="34" charset="-122"/>
              <a:cs typeface="Arial" pitchFamily="34" charset="0"/>
            </a:endParaRPr>
          </a:p>
          <a:p>
            <a:pPr algn="ctr">
              <a:defRPr/>
            </a:pPr>
            <a:r>
              <a:rPr lang="en-US" altLang="zh-CN" sz="105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Arial" pitchFamily="34" charset="0"/>
              </a:rPr>
              <a:t>2</a:t>
            </a:r>
            <a:endParaRPr lang="zh-CN" altLang="zh-CN" sz="105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1" name="文本框 121"/>
          <p:cNvSpPr txBox="1">
            <a:spLocks noChangeArrowheads="1"/>
          </p:cNvSpPr>
          <p:nvPr/>
        </p:nvSpPr>
        <p:spPr bwMode="auto">
          <a:xfrm>
            <a:off x="5223053" y="1202657"/>
            <a:ext cx="463588" cy="400110"/>
          </a:xfrm>
          <a:prstGeom prst="rect">
            <a:avLst/>
          </a:prstGeom>
          <a:solidFill>
            <a:srgbClr val="A50021"/>
          </a:solidFill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defRPr/>
            </a:pPr>
            <a:r>
              <a:rPr kumimoji="1" lang="en-US" altLang="zh-CN" sz="2000" b="0" kern="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Calibri" pitchFamily="34" charset="0"/>
              </a:rPr>
              <a:t>18</a:t>
            </a:r>
            <a:endParaRPr kumimoji="1" lang="zh-CN" altLang="en-US" sz="2000" b="0" kern="0" dirty="0">
              <a:solidFill>
                <a:schemeClr val="bg1"/>
              </a:solidFill>
              <a:latin typeface="Tahoma" pitchFamily="34" charset="0"/>
              <a:cs typeface="Tahoma" pitchFamily="34" charset="0"/>
              <a:sym typeface="Calibri" pitchFamily="34" charset="0"/>
            </a:endParaRPr>
          </a:p>
        </p:txBody>
      </p:sp>
      <p:sp>
        <p:nvSpPr>
          <p:cNvPr id="62" name="文本框 121"/>
          <p:cNvSpPr txBox="1">
            <a:spLocks noChangeArrowheads="1"/>
          </p:cNvSpPr>
          <p:nvPr/>
        </p:nvSpPr>
        <p:spPr bwMode="auto">
          <a:xfrm>
            <a:off x="5211095" y="2124741"/>
            <a:ext cx="463588" cy="400110"/>
          </a:xfrm>
          <a:prstGeom prst="rect">
            <a:avLst/>
          </a:prstGeom>
          <a:solidFill>
            <a:srgbClr val="A50021"/>
          </a:solidFill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defRPr/>
            </a:pPr>
            <a:r>
              <a:rPr kumimoji="1" lang="en-US" altLang="zh-CN" sz="2000" b="0" kern="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Calibri" pitchFamily="34" charset="0"/>
              </a:rPr>
              <a:t>14</a:t>
            </a:r>
            <a:endParaRPr kumimoji="1" lang="zh-CN" altLang="en-US" sz="2000" b="0" kern="0" dirty="0">
              <a:solidFill>
                <a:schemeClr val="bg1"/>
              </a:solidFill>
              <a:latin typeface="Tahoma" pitchFamily="34" charset="0"/>
              <a:cs typeface="Tahoma" pitchFamily="34" charset="0"/>
              <a:sym typeface="Calibri" pitchFamily="34" charset="0"/>
            </a:endParaRPr>
          </a:p>
        </p:txBody>
      </p:sp>
      <p:sp>
        <p:nvSpPr>
          <p:cNvPr id="63" name="文本框 121"/>
          <p:cNvSpPr txBox="1">
            <a:spLocks noChangeArrowheads="1"/>
          </p:cNvSpPr>
          <p:nvPr/>
        </p:nvSpPr>
        <p:spPr bwMode="auto">
          <a:xfrm>
            <a:off x="5608754" y="3250980"/>
            <a:ext cx="463588" cy="400110"/>
          </a:xfrm>
          <a:prstGeom prst="rect">
            <a:avLst/>
          </a:prstGeom>
          <a:solidFill>
            <a:srgbClr val="A50021"/>
          </a:solidFill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defRPr/>
            </a:pPr>
            <a:r>
              <a:rPr kumimoji="1" lang="en-US" altLang="zh-CN" sz="2000" b="0" kern="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Calibri" pitchFamily="34" charset="0"/>
              </a:rPr>
              <a:t>11</a:t>
            </a:r>
            <a:endParaRPr kumimoji="1" lang="zh-CN" altLang="en-US" sz="2000" b="0" kern="0" dirty="0">
              <a:solidFill>
                <a:schemeClr val="bg1"/>
              </a:solidFill>
              <a:latin typeface="Tahoma" pitchFamily="34" charset="0"/>
              <a:cs typeface="Tahoma" pitchFamily="34" charset="0"/>
              <a:sym typeface="Calibri" pitchFamily="34" charset="0"/>
            </a:endParaRPr>
          </a:p>
        </p:txBody>
      </p:sp>
      <p:sp>
        <p:nvSpPr>
          <p:cNvPr id="64" name="文本框 121"/>
          <p:cNvSpPr txBox="1">
            <a:spLocks noChangeArrowheads="1"/>
          </p:cNvSpPr>
          <p:nvPr/>
        </p:nvSpPr>
        <p:spPr bwMode="auto">
          <a:xfrm>
            <a:off x="5640689" y="3941910"/>
            <a:ext cx="324128" cy="400110"/>
          </a:xfrm>
          <a:prstGeom prst="rect">
            <a:avLst/>
          </a:prstGeom>
          <a:solidFill>
            <a:srgbClr val="A50021"/>
          </a:solidFill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defRPr/>
            </a:pPr>
            <a:r>
              <a:rPr kumimoji="1" lang="en-US" altLang="zh-CN" sz="2000" b="0" kern="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Calibri" pitchFamily="34" charset="0"/>
              </a:rPr>
              <a:t>8</a:t>
            </a:r>
            <a:endParaRPr kumimoji="1" lang="zh-CN" altLang="en-US" sz="2000" b="0" kern="0" dirty="0">
              <a:solidFill>
                <a:schemeClr val="bg1"/>
              </a:solidFill>
              <a:latin typeface="Tahoma" pitchFamily="34" charset="0"/>
              <a:cs typeface="Tahoma" pitchFamily="34" charset="0"/>
              <a:sym typeface="Calibri" pitchFamily="34" charset="0"/>
            </a:endParaRPr>
          </a:p>
        </p:txBody>
      </p:sp>
      <p:sp>
        <p:nvSpPr>
          <p:cNvPr id="65" name="文本框 121"/>
          <p:cNvSpPr txBox="1">
            <a:spLocks noChangeArrowheads="1"/>
          </p:cNvSpPr>
          <p:nvPr/>
        </p:nvSpPr>
        <p:spPr bwMode="auto">
          <a:xfrm>
            <a:off x="7369939" y="5509946"/>
            <a:ext cx="324128" cy="400110"/>
          </a:xfrm>
          <a:prstGeom prst="rect">
            <a:avLst/>
          </a:prstGeom>
          <a:solidFill>
            <a:srgbClr val="A50021"/>
          </a:solidFill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defRPr/>
            </a:pPr>
            <a:r>
              <a:rPr kumimoji="1" lang="en-US" altLang="zh-CN" sz="2000" b="0" kern="0" dirty="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Calibri" pitchFamily="34" charset="0"/>
              </a:rPr>
              <a:t>2</a:t>
            </a:r>
            <a:endParaRPr kumimoji="1" lang="zh-CN" altLang="en-US" sz="2000" b="0" kern="0" dirty="0">
              <a:solidFill>
                <a:schemeClr val="bg1"/>
              </a:solidFill>
              <a:latin typeface="Tahoma" pitchFamily="34" charset="0"/>
              <a:cs typeface="Tahoma" pitchFamily="34" charset="0"/>
              <a:sym typeface="Calibri" pitchFamily="34" charset="0"/>
            </a:endParaRPr>
          </a:p>
        </p:txBody>
      </p:sp>
      <p:sp>
        <p:nvSpPr>
          <p:cNvPr id="66" name="文本框 121"/>
          <p:cNvSpPr txBox="1">
            <a:spLocks noChangeArrowheads="1"/>
          </p:cNvSpPr>
          <p:nvPr/>
        </p:nvSpPr>
        <p:spPr bwMode="auto">
          <a:xfrm>
            <a:off x="6511553" y="6320948"/>
            <a:ext cx="463588" cy="400110"/>
          </a:xfrm>
          <a:prstGeom prst="rect">
            <a:avLst/>
          </a:prstGeom>
          <a:solidFill>
            <a:srgbClr val="A50021"/>
          </a:solidFill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defRPr/>
            </a:pPr>
            <a:r>
              <a:rPr kumimoji="1" lang="en-US" altLang="zh-CN" sz="2000" b="0" kern="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Calibri" pitchFamily="34" charset="0"/>
              </a:rPr>
              <a:t>12</a:t>
            </a:r>
            <a:endParaRPr kumimoji="1" lang="zh-CN" altLang="en-US" sz="2000" b="0" kern="0" dirty="0">
              <a:solidFill>
                <a:schemeClr val="bg1"/>
              </a:solidFill>
              <a:latin typeface="Tahoma" pitchFamily="34" charset="0"/>
              <a:cs typeface="Tahoma" pitchFamily="34" charset="0"/>
              <a:sym typeface="Calibri" pitchFamily="34" charset="0"/>
            </a:endParaRPr>
          </a:p>
        </p:txBody>
      </p:sp>
      <p:sp>
        <p:nvSpPr>
          <p:cNvPr id="67" name="文本框 121"/>
          <p:cNvSpPr txBox="1">
            <a:spLocks noChangeArrowheads="1"/>
          </p:cNvSpPr>
          <p:nvPr/>
        </p:nvSpPr>
        <p:spPr bwMode="auto">
          <a:xfrm>
            <a:off x="9206569" y="1340252"/>
            <a:ext cx="463588" cy="400110"/>
          </a:xfrm>
          <a:prstGeom prst="rect">
            <a:avLst/>
          </a:prstGeom>
          <a:solidFill>
            <a:srgbClr val="A50021"/>
          </a:solidFill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defRPr/>
            </a:pPr>
            <a:r>
              <a:rPr kumimoji="1" lang="en-US" altLang="zh-CN" sz="2000" b="0" kern="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Calibri" pitchFamily="34" charset="0"/>
              </a:rPr>
              <a:t>10</a:t>
            </a:r>
            <a:endParaRPr kumimoji="1" lang="zh-CN" altLang="en-US" sz="2000" b="0" kern="0" dirty="0">
              <a:solidFill>
                <a:schemeClr val="bg1"/>
              </a:solidFill>
              <a:latin typeface="Tahoma" pitchFamily="34" charset="0"/>
              <a:cs typeface="Tahoma" pitchFamily="34" charset="0"/>
              <a:sym typeface="Calibri" pitchFamily="34" charset="0"/>
            </a:endParaRPr>
          </a:p>
        </p:txBody>
      </p:sp>
      <p:sp>
        <p:nvSpPr>
          <p:cNvPr id="68" name="圆角矩形 67"/>
          <p:cNvSpPr/>
          <p:nvPr/>
        </p:nvSpPr>
        <p:spPr bwMode="auto">
          <a:xfrm>
            <a:off x="2860385" y="268422"/>
            <a:ext cx="2588041" cy="4578802"/>
          </a:xfrm>
          <a:prstGeom prst="roundRect">
            <a:avLst/>
          </a:prstGeom>
          <a:noFill/>
          <a:ln w="28575" cap="flat" cmpd="sng" algn="ctr">
            <a:solidFill>
              <a:srgbClr val="4F81BD">
                <a:shade val="50000"/>
              </a:srgbClr>
            </a:solidFill>
            <a:prstDash val="sysDot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600" kern="0">
              <a:solidFill>
                <a:srgbClr val="000000"/>
              </a:solidFill>
              <a:latin typeface="黑体"/>
              <a:ea typeface="黑体"/>
            </a:endParaRPr>
          </a:p>
        </p:txBody>
      </p:sp>
      <p:sp>
        <p:nvSpPr>
          <p:cNvPr id="69" name="矩形 140"/>
          <p:cNvSpPr>
            <a:spLocks noChangeArrowheads="1"/>
          </p:cNvSpPr>
          <p:nvPr/>
        </p:nvSpPr>
        <p:spPr bwMode="auto">
          <a:xfrm>
            <a:off x="1898930" y="4780877"/>
            <a:ext cx="616839" cy="954107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kumimoji="1" lang="zh-CN" altLang="en-US" sz="1400" kern="0" dirty="0">
                <a:solidFill>
                  <a:schemeClr val="bg1"/>
                </a:solidFill>
                <a:latin typeface="Tahoma" pitchFamily="34" charset="0"/>
                <a:ea typeface="黑体" pitchFamily="49" charset="-122"/>
                <a:cs typeface="Tahoma" pitchFamily="34" charset="0"/>
              </a:rPr>
              <a:t>个性化课程</a:t>
            </a:r>
            <a:endParaRPr kumimoji="1" lang="en-US" altLang="zh-CN" sz="1400" kern="0" dirty="0">
              <a:solidFill>
                <a:schemeClr val="bg1"/>
              </a:solidFill>
              <a:latin typeface="Tahoma" pitchFamily="34" charset="0"/>
              <a:ea typeface="黑体" pitchFamily="49" charset="-122"/>
              <a:cs typeface="Tahoma" pitchFamily="34" charset="0"/>
            </a:endParaRPr>
          </a:p>
          <a:p>
            <a:r>
              <a:rPr kumimoji="1" lang="en-US" altLang="zh-CN" sz="1400" kern="0" dirty="0">
                <a:solidFill>
                  <a:schemeClr val="bg1"/>
                </a:solidFill>
                <a:latin typeface="Tahoma" pitchFamily="34" charset="0"/>
                <a:ea typeface="黑体" pitchFamily="49" charset="-122"/>
                <a:cs typeface="Tahoma" pitchFamily="34" charset="0"/>
              </a:rPr>
              <a:t>10</a:t>
            </a:r>
            <a:endParaRPr kumimoji="1" lang="zh-CN" altLang="zh-CN" sz="1400" kern="0" dirty="0">
              <a:solidFill>
                <a:schemeClr val="bg1"/>
              </a:solidFill>
              <a:latin typeface="Tahoma" pitchFamily="34" charset="0"/>
              <a:ea typeface="黑体" pitchFamily="49" charset="-122"/>
              <a:cs typeface="Tahoma" pitchFamily="34" charset="0"/>
            </a:endParaRPr>
          </a:p>
        </p:txBody>
      </p:sp>
      <p:sp>
        <p:nvSpPr>
          <p:cNvPr id="70" name="矩形 140"/>
          <p:cNvSpPr>
            <a:spLocks noChangeArrowheads="1"/>
          </p:cNvSpPr>
          <p:nvPr/>
        </p:nvSpPr>
        <p:spPr bwMode="auto">
          <a:xfrm>
            <a:off x="837282" y="1387907"/>
            <a:ext cx="892365" cy="276999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wrap="square" lIns="36000" rIns="36000">
            <a:spAutoFit/>
          </a:bodyPr>
          <a:lstStyle/>
          <a:p>
            <a:pPr algn="ctr">
              <a:defRPr/>
            </a:pPr>
            <a:r>
              <a:rPr lang="zh-CN" altLang="en-US" sz="120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体育（</a:t>
            </a:r>
            <a:r>
              <a:rPr lang="en-US" altLang="zh-CN" sz="120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120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en-US" altLang="zh-CN" sz="120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endParaRPr lang="zh-CN" altLang="zh-CN" sz="120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1" name="矩形 140"/>
          <p:cNvSpPr>
            <a:spLocks noChangeArrowheads="1"/>
          </p:cNvSpPr>
          <p:nvPr/>
        </p:nvSpPr>
        <p:spPr bwMode="auto">
          <a:xfrm>
            <a:off x="837283" y="2155649"/>
            <a:ext cx="931694" cy="276999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wrap="square" lIns="36000" rIns="36000">
            <a:spAutoFit/>
          </a:bodyPr>
          <a:lstStyle/>
          <a:p>
            <a:pPr algn="ctr">
              <a:defRPr/>
            </a:pPr>
            <a:r>
              <a:rPr lang="zh-CN" altLang="en-US" sz="120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体育（</a:t>
            </a:r>
            <a:r>
              <a:rPr lang="en-US" altLang="zh-CN" sz="120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sz="120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en-US" altLang="zh-CN" sz="120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endParaRPr lang="zh-CN" altLang="zh-CN" sz="120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2" name="矩形 140"/>
          <p:cNvSpPr>
            <a:spLocks noChangeArrowheads="1"/>
          </p:cNvSpPr>
          <p:nvPr/>
        </p:nvSpPr>
        <p:spPr bwMode="auto">
          <a:xfrm>
            <a:off x="837282" y="1884490"/>
            <a:ext cx="889026" cy="276999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wrap="square" lIns="36000" rIns="36000">
            <a:spAutoFit/>
          </a:bodyPr>
          <a:lstStyle/>
          <a:p>
            <a:pPr algn="ctr">
              <a:defRPr/>
            </a:pPr>
            <a:r>
              <a:rPr lang="zh-CN" altLang="en-US" sz="120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毛概 </a:t>
            </a:r>
            <a:r>
              <a:rPr lang="en-US" altLang="zh-CN" sz="120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6</a:t>
            </a:r>
            <a:endParaRPr lang="zh-CN" altLang="zh-CN" sz="120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4" name="文本框 121"/>
          <p:cNvSpPr txBox="1">
            <a:spLocks noChangeArrowheads="1"/>
          </p:cNvSpPr>
          <p:nvPr/>
        </p:nvSpPr>
        <p:spPr bwMode="auto">
          <a:xfrm>
            <a:off x="1001567" y="2768310"/>
            <a:ext cx="463588" cy="400110"/>
          </a:xfrm>
          <a:prstGeom prst="rect">
            <a:avLst/>
          </a:prstGeom>
          <a:solidFill>
            <a:srgbClr val="A50021"/>
          </a:solidFill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eaLnBrk="1" hangingPunct="1">
              <a:defRPr/>
            </a:pPr>
            <a:r>
              <a:rPr kumimoji="1" lang="en-US" altLang="zh-CN" sz="2000" b="0" kern="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Calibri" pitchFamily="34" charset="0"/>
              </a:rPr>
              <a:t>13</a:t>
            </a:r>
            <a:endParaRPr kumimoji="1" lang="zh-CN" altLang="en-US" sz="2000" b="0" kern="0" dirty="0">
              <a:solidFill>
                <a:schemeClr val="bg1"/>
              </a:solidFill>
              <a:latin typeface="Tahoma" pitchFamily="34" charset="0"/>
              <a:cs typeface="Tahoma" pitchFamily="34" charset="0"/>
              <a:sym typeface="Calibri" pitchFamily="34" charset="0"/>
            </a:endParaRPr>
          </a:p>
        </p:txBody>
      </p:sp>
      <p:sp>
        <p:nvSpPr>
          <p:cNvPr id="75" name="圆角矩形 74"/>
          <p:cNvSpPr/>
          <p:nvPr/>
        </p:nvSpPr>
        <p:spPr bwMode="auto">
          <a:xfrm>
            <a:off x="826264" y="309699"/>
            <a:ext cx="952671" cy="2907226"/>
          </a:xfrm>
          <a:prstGeom prst="roundRect">
            <a:avLst/>
          </a:prstGeom>
          <a:noFill/>
          <a:ln w="28575" cap="flat" cmpd="sng" algn="ctr">
            <a:solidFill>
              <a:srgbClr val="4F81BD">
                <a:shade val="50000"/>
              </a:srgbClr>
            </a:solidFill>
            <a:prstDash val="sysDot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400" kern="0">
              <a:solidFill>
                <a:srgbClr val="000000"/>
              </a:solidFill>
              <a:latin typeface="黑体"/>
              <a:ea typeface="黑体"/>
            </a:endParaRPr>
          </a:p>
        </p:txBody>
      </p:sp>
      <p:sp>
        <p:nvSpPr>
          <p:cNvPr id="76" name="TextBox 78"/>
          <p:cNvSpPr txBox="1">
            <a:spLocks noChangeArrowheads="1"/>
          </p:cNvSpPr>
          <p:nvPr/>
        </p:nvSpPr>
        <p:spPr bwMode="auto">
          <a:xfrm>
            <a:off x="955531" y="404716"/>
            <a:ext cx="740591" cy="276999"/>
          </a:xfrm>
          <a:prstGeom prst="rect">
            <a:avLst/>
          </a:prstGeom>
          <a:solidFill>
            <a:schemeClr val="accent1"/>
          </a:solidFill>
          <a:ln w="19050">
            <a:solidFill>
              <a:srgbClr val="4F81BD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1pPr>
            <a:lvl2pPr marL="742950" indent="-28575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2pPr>
            <a:lvl3pPr marL="11430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3pPr>
            <a:lvl4pPr marL="16002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4pPr>
            <a:lvl5pPr marL="2057400" indent="-228600" eaLnBrk="0" hangingPunct="0"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0066"/>
                </a:solidFill>
                <a:latin typeface="Times New Roman" pitchFamily="18" charset="0"/>
                <a:ea typeface="黑体" pitchFamily="49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200" b="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1200" b="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政体</a:t>
            </a:r>
            <a:endParaRPr lang="zh-CN" altLang="en-US" sz="1200" b="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</p:txBody>
      </p:sp>
      <p:sp>
        <p:nvSpPr>
          <p:cNvPr id="73" name="矩形 89"/>
          <p:cNvSpPr>
            <a:spLocks noChangeArrowheads="1"/>
          </p:cNvSpPr>
          <p:nvPr/>
        </p:nvSpPr>
        <p:spPr bwMode="auto">
          <a:xfrm>
            <a:off x="4465435" y="900135"/>
            <a:ext cx="676275" cy="4154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050" kern="0" dirty="0" smtClean="0">
                <a:latin typeface="微软雅黑" pitchFamily="34" charset="-122"/>
                <a:ea typeface="微软雅黑" pitchFamily="34" charset="-122"/>
              </a:rPr>
              <a:t>程序设计</a:t>
            </a:r>
            <a:endParaRPr lang="en-US" altLang="zh-CN" sz="1050" kern="0" dirty="0" smtClean="0">
              <a:latin typeface="微软雅黑" pitchFamily="34" charset="-122"/>
              <a:ea typeface="微软雅黑" pitchFamily="34" charset="-122"/>
            </a:endParaRPr>
          </a:p>
          <a:p>
            <a:pPr algn="ctr">
              <a:defRPr/>
            </a:pPr>
            <a:r>
              <a:rPr lang="en-US" altLang="zh-CN" sz="1050" kern="0" dirty="0">
                <a:latin typeface="微软雅黑" pitchFamily="34" charset="-122"/>
                <a:ea typeface="微软雅黑" pitchFamily="34" charset="-122"/>
              </a:rPr>
              <a:t>3</a:t>
            </a:r>
            <a:endParaRPr lang="zh-CN" altLang="zh-CN" sz="1050" kern="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7" name="矩形 81"/>
          <p:cNvSpPr>
            <a:spLocks noChangeArrowheads="1"/>
          </p:cNvSpPr>
          <p:nvPr/>
        </p:nvSpPr>
        <p:spPr bwMode="auto">
          <a:xfrm>
            <a:off x="9101725" y="3198364"/>
            <a:ext cx="766763" cy="4154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050" kern="0" dirty="0" smtClean="0">
                <a:latin typeface="微软雅黑" pitchFamily="34" charset="-122"/>
                <a:ea typeface="微软雅黑" pitchFamily="34" charset="-122"/>
              </a:rPr>
              <a:t>蛋白质工程与酶工程</a:t>
            </a:r>
            <a:r>
              <a:rPr lang="en-US" altLang="zh-CN" sz="1050" kern="0" dirty="0" smtClean="0">
                <a:latin typeface="微软雅黑" pitchFamily="34" charset="-122"/>
                <a:ea typeface="微软雅黑" pitchFamily="34" charset="-122"/>
              </a:rPr>
              <a:t>2</a:t>
            </a:r>
            <a:endParaRPr lang="en-US" altLang="zh-CN" sz="1050" kern="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8" name="矩形 89"/>
          <p:cNvSpPr>
            <a:spLocks noChangeArrowheads="1"/>
          </p:cNvSpPr>
          <p:nvPr/>
        </p:nvSpPr>
        <p:spPr bwMode="auto">
          <a:xfrm>
            <a:off x="8398236" y="1870329"/>
            <a:ext cx="766519" cy="4154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wrap="square" lIns="36000" rIns="36000">
            <a:spAutoFit/>
          </a:bodyPr>
          <a:lstStyle/>
          <a:p>
            <a:pPr algn="ctr">
              <a:defRPr/>
            </a:pPr>
            <a:r>
              <a:rPr lang="zh-CN" altLang="en-US" sz="1050" kern="0" dirty="0" smtClean="0">
                <a:latin typeface="微软雅黑" pitchFamily="34" charset="-122"/>
                <a:ea typeface="微软雅黑" pitchFamily="34" charset="-122"/>
              </a:rPr>
              <a:t>生态与演化</a:t>
            </a:r>
            <a:r>
              <a:rPr lang="en-US" altLang="zh-CN" sz="1050" kern="0" dirty="0" smtClean="0"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zh-CN" sz="1050" kern="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0" name="矩形 118"/>
          <p:cNvSpPr>
            <a:spLocks noChangeArrowheads="1"/>
          </p:cNvSpPr>
          <p:nvPr/>
        </p:nvSpPr>
        <p:spPr bwMode="auto">
          <a:xfrm>
            <a:off x="6858402" y="1405728"/>
            <a:ext cx="1112678" cy="261610"/>
          </a:xfrm>
          <a:prstGeom prst="rect">
            <a:avLst/>
          </a:prstGeom>
          <a:noFill/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wrap="square" lIns="36000" rIns="36000">
            <a:spAutoFit/>
          </a:bodyPr>
          <a:lstStyle/>
          <a:p>
            <a:pPr algn="ctr">
              <a:defRPr/>
            </a:pPr>
            <a:r>
              <a:rPr lang="zh-CN" altLang="en-US" sz="1100" kern="0" dirty="0" smtClean="0">
                <a:latin typeface="微软雅黑" pitchFamily="34" charset="-122"/>
                <a:ea typeface="微软雅黑" pitchFamily="34" charset="-122"/>
              </a:rPr>
              <a:t>生物野外实习</a:t>
            </a:r>
            <a:r>
              <a:rPr lang="en-US" altLang="zh-CN" sz="1100" kern="0" dirty="0" smtClean="0">
                <a:latin typeface="微软雅黑" pitchFamily="34" charset="-122"/>
                <a:ea typeface="微软雅黑" pitchFamily="34" charset="-122"/>
              </a:rPr>
              <a:t>1</a:t>
            </a:r>
            <a:endParaRPr lang="en-US" altLang="zh-CN" sz="1100" kern="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4" name="矩形 89"/>
          <p:cNvSpPr>
            <a:spLocks noChangeArrowheads="1"/>
          </p:cNvSpPr>
          <p:nvPr/>
        </p:nvSpPr>
        <p:spPr bwMode="auto">
          <a:xfrm>
            <a:off x="9195820" y="3946117"/>
            <a:ext cx="729160" cy="2539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wrap="square" lIns="36000" rIns="36000">
            <a:spAutoFit/>
          </a:bodyPr>
          <a:lstStyle/>
          <a:p>
            <a:pPr algn="ctr">
              <a:defRPr/>
            </a:pPr>
            <a:r>
              <a:rPr lang="zh-CN" altLang="en-US" sz="1050" kern="0" dirty="0">
                <a:latin typeface="微软雅黑" pitchFamily="34" charset="-122"/>
                <a:ea typeface="微软雅黑" pitchFamily="34" charset="-122"/>
              </a:rPr>
              <a:t>细胞</a:t>
            </a:r>
            <a:r>
              <a:rPr lang="zh-CN" altLang="en-US" sz="1050" kern="0" dirty="0" smtClean="0">
                <a:latin typeface="微软雅黑" pitchFamily="34" charset="-122"/>
                <a:ea typeface="微软雅黑" pitchFamily="34" charset="-122"/>
              </a:rPr>
              <a:t>工程</a:t>
            </a:r>
            <a:r>
              <a:rPr lang="en-US" altLang="zh-CN" sz="1050" kern="0" dirty="0" smtClean="0"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zh-CN" sz="1050" kern="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5" name="矩形 89"/>
          <p:cNvSpPr>
            <a:spLocks noChangeArrowheads="1"/>
          </p:cNvSpPr>
          <p:nvPr/>
        </p:nvSpPr>
        <p:spPr bwMode="auto">
          <a:xfrm>
            <a:off x="8321121" y="4488335"/>
            <a:ext cx="944261" cy="2539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wrap="square" lIns="36000" rIns="36000">
            <a:spAutoFit/>
          </a:bodyPr>
          <a:lstStyle/>
          <a:p>
            <a:pPr algn="ctr">
              <a:defRPr/>
            </a:pPr>
            <a:r>
              <a:rPr lang="zh-CN" altLang="en-US" sz="1050" kern="0" dirty="0" smtClean="0">
                <a:latin typeface="微软雅黑" pitchFamily="34" charset="-122"/>
                <a:ea typeface="微软雅黑" pitchFamily="34" charset="-122"/>
              </a:rPr>
              <a:t>发育生物学</a:t>
            </a:r>
            <a:r>
              <a:rPr lang="en-US" altLang="zh-CN" sz="1050" kern="0" dirty="0" smtClean="0"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zh-CN" sz="1050" kern="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6" name="矩形 89"/>
          <p:cNvSpPr>
            <a:spLocks noChangeArrowheads="1"/>
          </p:cNvSpPr>
          <p:nvPr/>
        </p:nvSpPr>
        <p:spPr bwMode="auto">
          <a:xfrm>
            <a:off x="8244296" y="3279964"/>
            <a:ext cx="766519" cy="2539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wrap="square" lIns="36000" rIns="36000">
            <a:spAutoFit/>
          </a:bodyPr>
          <a:lstStyle/>
          <a:p>
            <a:pPr algn="ctr">
              <a:defRPr/>
            </a:pPr>
            <a:r>
              <a:rPr lang="zh-CN" altLang="en-US" sz="1050" kern="0" dirty="0" smtClean="0">
                <a:latin typeface="微软雅黑" pitchFamily="34" charset="-122"/>
                <a:ea typeface="微软雅黑" pitchFamily="34" charset="-122"/>
              </a:rPr>
              <a:t>免疫学</a:t>
            </a:r>
            <a:r>
              <a:rPr lang="en-US" altLang="zh-CN" sz="1050" kern="0" dirty="0" smtClean="0"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zh-CN" sz="1050" kern="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7" name="矩形 81"/>
          <p:cNvSpPr>
            <a:spLocks noChangeArrowheads="1"/>
          </p:cNvSpPr>
          <p:nvPr/>
        </p:nvSpPr>
        <p:spPr bwMode="auto">
          <a:xfrm>
            <a:off x="3011537" y="1347164"/>
            <a:ext cx="766763" cy="415498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lIns="36000" rIns="36000">
            <a:spAutoFit/>
          </a:bodyPr>
          <a:lstStyle/>
          <a:p>
            <a:pPr algn="ctr">
              <a:defRPr/>
            </a:pPr>
            <a:r>
              <a:rPr lang="zh-CN" altLang="en-US" sz="1050" kern="0" dirty="0" smtClean="0">
                <a:latin typeface="微软雅黑" pitchFamily="34" charset="-122"/>
                <a:ea typeface="微软雅黑" pitchFamily="34" charset="-122"/>
              </a:rPr>
              <a:t>大物</a:t>
            </a:r>
            <a:r>
              <a:rPr lang="en-US" altLang="zh-CN" sz="1050" kern="0" dirty="0" smtClean="0">
                <a:latin typeface="微软雅黑" pitchFamily="34" charset="-122"/>
                <a:ea typeface="微软雅黑" pitchFamily="34" charset="-122"/>
              </a:rPr>
              <a:t>B</a:t>
            </a:r>
            <a:r>
              <a:rPr lang="zh-CN" altLang="en-US" sz="1050" kern="0" dirty="0" smtClean="0">
                <a:latin typeface="微软雅黑" pitchFamily="34" charset="-122"/>
                <a:ea typeface="微软雅黑" pitchFamily="34" charset="-122"/>
              </a:rPr>
              <a:t>类（</a:t>
            </a:r>
            <a:r>
              <a:rPr lang="en-US" altLang="zh-CN" sz="1050" kern="0" dirty="0" smtClean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1050" kern="0" dirty="0" smtClean="0"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en-US" altLang="zh-CN" sz="1050" kern="0" dirty="0" smtClean="0">
                <a:latin typeface="微软雅黑" pitchFamily="34" charset="-122"/>
                <a:ea typeface="微软雅黑" pitchFamily="34" charset="-122"/>
              </a:rPr>
              <a:t>3</a:t>
            </a:r>
            <a:endParaRPr lang="en-US" altLang="zh-CN" sz="1050" kern="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8" name="矩形 133"/>
          <p:cNvSpPr>
            <a:spLocks noChangeArrowheads="1"/>
          </p:cNvSpPr>
          <p:nvPr/>
        </p:nvSpPr>
        <p:spPr bwMode="auto">
          <a:xfrm>
            <a:off x="5736429" y="1398679"/>
            <a:ext cx="1094120" cy="261610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wrap="square" lIns="36000" rIns="36000">
            <a:spAutoFit/>
          </a:bodyPr>
          <a:lstStyle/>
          <a:p>
            <a:pPr algn="ctr">
              <a:defRPr/>
            </a:pPr>
            <a:r>
              <a:rPr lang="zh-CN" altLang="en-US" sz="110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大物实验（</a:t>
            </a:r>
            <a:r>
              <a:rPr lang="en-US" altLang="zh-CN" sz="110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110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en-US" altLang="zh-CN" sz="1100" kern="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endParaRPr lang="zh-CN" altLang="zh-CN" sz="110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3" name="矩形 89"/>
          <p:cNvSpPr>
            <a:spLocks noChangeArrowheads="1"/>
          </p:cNvSpPr>
          <p:nvPr/>
        </p:nvSpPr>
        <p:spPr bwMode="auto">
          <a:xfrm>
            <a:off x="9301436" y="1869586"/>
            <a:ext cx="766519" cy="4154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wrap="square" lIns="36000" rIns="36000">
            <a:spAutoFit/>
          </a:bodyPr>
          <a:lstStyle/>
          <a:p>
            <a:pPr algn="ctr">
              <a:defRPr/>
            </a:pPr>
            <a:r>
              <a:rPr lang="zh-CN" altLang="en-US" sz="1050" kern="0" dirty="0" smtClean="0">
                <a:latin typeface="微软雅黑" pitchFamily="34" charset="-122"/>
                <a:ea typeface="微软雅黑" pitchFamily="34" charset="-122"/>
              </a:rPr>
              <a:t>解剖与生理</a:t>
            </a:r>
            <a:r>
              <a:rPr lang="en-US" altLang="zh-CN" sz="1050" kern="0" dirty="0" smtClean="0"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zh-CN" sz="1050" kern="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9" name="矩形 135"/>
          <p:cNvSpPr>
            <a:spLocks noChangeArrowheads="1"/>
          </p:cNvSpPr>
          <p:nvPr/>
        </p:nvSpPr>
        <p:spPr bwMode="auto">
          <a:xfrm>
            <a:off x="837282" y="1137348"/>
            <a:ext cx="894485" cy="261793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wrap="square" lIns="36000" rIns="36000">
            <a:spAutoFit/>
          </a:bodyPr>
          <a:lstStyle/>
          <a:p>
            <a:pPr algn="ctr">
              <a:defRPr/>
            </a:pPr>
            <a:r>
              <a:rPr lang="zh-CN" altLang="en-US" sz="1100" kern="0" dirty="0" smtClean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形势与政策</a:t>
            </a:r>
            <a:r>
              <a:rPr lang="en-US" altLang="zh-CN" sz="1100" kern="0" dirty="0" smtClean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1</a:t>
            </a:r>
            <a:endParaRPr lang="zh-CN" altLang="zh-CN" sz="110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1" name="矩形 135"/>
          <p:cNvSpPr>
            <a:spLocks noChangeArrowheads="1"/>
          </p:cNvSpPr>
          <p:nvPr/>
        </p:nvSpPr>
        <p:spPr bwMode="auto">
          <a:xfrm>
            <a:off x="848299" y="2426322"/>
            <a:ext cx="894485" cy="261793"/>
          </a:xfrm>
          <a:prstGeom prst="rect">
            <a:avLst/>
          </a:prstGeom>
          <a:solidFill>
            <a:srgbClr val="FFFFFF"/>
          </a:solidFill>
          <a:ln w="12700">
            <a:solidFill>
              <a:srgbClr val="4F81BD"/>
            </a:solidFill>
            <a:miter lim="800000"/>
            <a:headEnd/>
            <a:tailEnd/>
          </a:ln>
        </p:spPr>
        <p:txBody>
          <a:bodyPr wrap="square" lIns="36000" rIns="36000">
            <a:spAutoFit/>
          </a:bodyPr>
          <a:lstStyle/>
          <a:p>
            <a:pPr algn="ctr">
              <a:defRPr/>
            </a:pPr>
            <a:r>
              <a:rPr lang="zh-CN" altLang="en-US" sz="1100" kern="0" dirty="0" smtClean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形势与政策</a:t>
            </a:r>
            <a:r>
              <a:rPr lang="en-US" altLang="zh-CN" sz="1100" kern="0" dirty="0" smtClean="0">
                <a:solidFill>
                  <a:srgbClr val="000000"/>
                </a:solidFill>
                <a:latin typeface="微软雅黑" pitchFamily="34" charset="-122"/>
                <a:cs typeface="Arial" pitchFamily="34" charset="0"/>
              </a:rPr>
              <a:t>1</a:t>
            </a:r>
            <a:endParaRPr lang="zh-CN" altLang="zh-CN" sz="1100" kern="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619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415</Words>
  <Application>Microsoft Office PowerPoint</Application>
  <PresentationFormat>自定义</PresentationFormat>
  <Paragraphs>142</Paragraphs>
  <Slides>2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幻灯片 1</vt:lpstr>
      <vt:lpstr>幻灯片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lenovo</cp:lastModifiedBy>
  <cp:revision>71</cp:revision>
  <dcterms:created xsi:type="dcterms:W3CDTF">2015-05-26T05:37:06Z</dcterms:created>
  <dcterms:modified xsi:type="dcterms:W3CDTF">2015-09-24T08:14:47Z</dcterms:modified>
</cp:coreProperties>
</file>